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81" r:id="rId2"/>
  </p:sldMasterIdLst>
  <p:notesMasterIdLst>
    <p:notesMasterId r:id="rId20"/>
  </p:notesMasterIdLst>
  <p:sldIdLst>
    <p:sldId id="282" r:id="rId3"/>
    <p:sldId id="265" r:id="rId4"/>
    <p:sldId id="257" r:id="rId5"/>
    <p:sldId id="258" r:id="rId6"/>
    <p:sldId id="259" r:id="rId7"/>
    <p:sldId id="260" r:id="rId8"/>
    <p:sldId id="262" r:id="rId9"/>
    <p:sldId id="263" r:id="rId10"/>
    <p:sldId id="261" r:id="rId11"/>
    <p:sldId id="281" r:id="rId12"/>
    <p:sldId id="274" r:id="rId13"/>
    <p:sldId id="275" r:id="rId14"/>
    <p:sldId id="276" r:id="rId15"/>
    <p:sldId id="280" r:id="rId16"/>
    <p:sldId id="277" r:id="rId17"/>
    <p:sldId id="278" r:id="rId18"/>
    <p:sldId id="268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3200" kern="1200">
        <a:solidFill>
          <a:srgbClr val="FF0000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50000"/>
      </a:spcBef>
      <a:spcAft>
        <a:spcPct val="0"/>
      </a:spcAft>
      <a:defRPr sz="3200" kern="1200">
        <a:solidFill>
          <a:srgbClr val="FF0000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50000"/>
      </a:spcBef>
      <a:spcAft>
        <a:spcPct val="0"/>
      </a:spcAft>
      <a:defRPr sz="3200" kern="1200">
        <a:solidFill>
          <a:srgbClr val="FF0000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50000"/>
      </a:spcBef>
      <a:spcAft>
        <a:spcPct val="0"/>
      </a:spcAft>
      <a:defRPr sz="3200" kern="1200">
        <a:solidFill>
          <a:srgbClr val="FF0000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50000"/>
      </a:spcBef>
      <a:spcAft>
        <a:spcPct val="0"/>
      </a:spcAft>
      <a:defRPr sz="3200" kern="1200">
        <a:solidFill>
          <a:srgbClr val="FF0000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3200" kern="1200">
        <a:solidFill>
          <a:srgbClr val="FF0000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3200" kern="1200">
        <a:solidFill>
          <a:srgbClr val="FF0000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3200" kern="1200">
        <a:solidFill>
          <a:srgbClr val="FF0000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3200" kern="1200">
        <a:solidFill>
          <a:srgbClr val="FF0000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8"/>
    <p:penClr>
      <a:srgbClr val="3366FF"/>
    </p:penClr>
  </p:showPr>
  <p:clrMru>
    <a:srgbClr val="FF0066"/>
    <a:srgbClr val="FF00FF"/>
    <a:srgbClr val="A11FA1"/>
    <a:srgbClr val="AE128D"/>
    <a:srgbClr val="66FF33"/>
    <a:srgbClr val="D60093"/>
    <a:srgbClr val="6666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547" autoAdjust="0"/>
    <p:restoredTop sz="86491" autoAdjust="0"/>
  </p:normalViewPr>
  <p:slideViewPr>
    <p:cSldViewPr snapToObjects="1">
      <p:cViewPr varScale="1">
        <p:scale>
          <a:sx n="73" d="100"/>
          <a:sy n="73" d="100"/>
        </p:scale>
        <p:origin x="-4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6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E67BD692-835C-46A5-8CD4-4131D29DB92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6B8569-5BF5-44BF-A2C2-F01B1C0E7CF3}" type="slidenum">
              <a:rPr lang="en-US"/>
              <a:pPr/>
              <a:t>11</a:t>
            </a:fld>
            <a:endParaRPr lang="en-US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	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25603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25604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06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25607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25608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25609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10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611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25612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25613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14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15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25616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17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18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25619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20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21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25622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23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24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25625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26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27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25628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29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30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25631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32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33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25634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35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36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25637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38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39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25640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41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42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25643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44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45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25646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47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48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25649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50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51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25652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53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54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25655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56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57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25658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59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60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25661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62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63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25664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65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66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25667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68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69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25670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71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72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25673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74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5675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76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25677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25678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79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80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25681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82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83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25684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85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86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25687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88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89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25690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91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92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25693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94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95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25696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97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698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25699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00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701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25702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03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704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25705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06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707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25708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709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5710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5711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5712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713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714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715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716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717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718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719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5720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25721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22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23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24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25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26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27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28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29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30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31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32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33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34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5735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736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737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738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739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DF5BA79-4DA2-425D-94C5-31BFC3FE4A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C790B-64D9-42EE-AE69-B5E2F6981D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B5690-BDBC-4EEC-9A88-F386F9134E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C06E-560E-4961-8E76-A3DB2D6D17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A2EA-3892-470D-98C9-694C2FCE22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EABB-26E7-4763-8B8E-60746BD54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5919-7CA1-4267-B85D-492F87661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6B1B-1955-4E38-87C2-35E40B432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EF311-2066-48A2-BEB4-3DAD3BF95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CD5B-9FCB-47D7-BF56-803644292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8D4BA-3261-4251-8CC6-4592FC2A5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B3653-05DC-4C18-99F0-06546E0EC5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42C198-AE6D-423C-998B-FF27C35661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6434-21CD-480F-852F-77FB5A9B72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F200-D394-4CC6-A12D-D096AD2A9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0791E-88BB-4009-831E-C5B3E00DBE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3F680-A8E1-41FE-B5AE-C33C8519E3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10D83-1CC0-4657-B761-094FF38736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643DB-4B85-4E85-9E73-7A8EE90781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59B9D-CC3D-4FF5-9B61-73A16A6FA9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392DC-BFC4-4577-82AA-7C273C7B0A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8AD9E-2A81-4573-96D0-2543D8AA3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24579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24580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1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582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24583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4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585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24586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7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588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24589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24590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91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4592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24593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24594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595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596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24597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598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599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24600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601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02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24603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604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05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24606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607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08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24609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610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11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24612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613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14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24615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616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17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24618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619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20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24621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622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23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24624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625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26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24627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628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29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24630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631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32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24633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634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35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24636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637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38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24639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640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41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24642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643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44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24645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646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47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24648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649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50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24651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652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53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24654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655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4656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57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4658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24659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660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61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2466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66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64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24665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666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67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2466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66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70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24671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672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73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2467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67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76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24677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678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79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2468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68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82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24683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684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85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2468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68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88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24689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690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4691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92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93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94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95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96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97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98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99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00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01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02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03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04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05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06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07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08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09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10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11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12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471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714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715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4716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4717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fld id="{1F060ED7-FCAB-4E5A-B21A-A51C3E636DB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060ED7-FCAB-4E5A-B21A-A51C3E636D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0.gif"/><Relationship Id="rId3" Type="http://schemas.openxmlformats.org/officeDocument/2006/relationships/image" Target="../media/image5.gif"/><Relationship Id="rId7" Type="http://schemas.openxmlformats.org/officeDocument/2006/relationships/slide" Target="slide14.xml"/><Relationship Id="rId12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13.xml"/><Relationship Id="rId11" Type="http://schemas.openxmlformats.org/officeDocument/2006/relationships/image" Target="../media/image8.gif"/><Relationship Id="rId5" Type="http://schemas.openxmlformats.org/officeDocument/2006/relationships/slide" Target="slide16.xml"/><Relationship Id="rId10" Type="http://schemas.openxmlformats.org/officeDocument/2006/relationships/slide" Target="slide12.xml"/><Relationship Id="rId4" Type="http://schemas.openxmlformats.org/officeDocument/2006/relationships/slide" Target="slide15.xml"/><Relationship Id="rId9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18.xml"/><Relationship Id="rId1" Type="http://schemas.openxmlformats.org/officeDocument/2006/relationships/audio" Target="file:///D:\Tra\GA%20dien%20tu%204\Tra%202\Em%20yeu%20truong%20em%20(gd).WAV" TargetMode="Externa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3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3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3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6" Type="http://schemas.openxmlformats.org/officeDocument/2006/relationships/image" Target="../media/image15.gif"/><Relationship Id="rId5" Type="http://schemas.openxmlformats.org/officeDocument/2006/relationships/image" Target="../media/image12.png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wmf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TRƯỜNG TIỂU HỌC ÁI MỘ 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981200"/>
            <a:ext cx="8534400" cy="424731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MÔN: TOÁN 4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Tiết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22 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- 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Tuần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5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TÊN BÀI: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Tim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số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trung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bình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cộng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GV </a:t>
            </a:r>
            <a:r>
              <a:rPr lang="en-US" sz="28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hực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8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hiện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Nguyễn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Thanh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Hà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endParaRPr lang="en-US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295400" y="3657600"/>
            <a:ext cx="6096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 b="1" u="sng"/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685800" y="673100"/>
            <a:ext cx="78486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 err="1">
                <a:solidFill>
                  <a:schemeClr val="tx1"/>
                </a:solidFill>
              </a:rPr>
              <a:t>Bài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tập</a:t>
            </a:r>
            <a:r>
              <a:rPr lang="en-US" sz="2400" dirty="0">
                <a:solidFill>
                  <a:schemeClr val="tx1"/>
                </a:solidFill>
              </a:rPr>
              <a:t> 3:  </a:t>
            </a:r>
            <a:r>
              <a:rPr lang="en-US" sz="2400" dirty="0" err="1">
                <a:solidFill>
                  <a:schemeClr val="tx1"/>
                </a:solidFill>
              </a:rPr>
              <a:t>Tìm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trung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bình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cộng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của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các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số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tự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nhiên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liên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tiếp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từ</a:t>
            </a:r>
            <a:r>
              <a:rPr lang="en-US" sz="2400" dirty="0">
                <a:solidFill>
                  <a:schemeClr val="tx1"/>
                </a:solidFill>
              </a:rPr>
              <a:t> 1 </a:t>
            </a:r>
            <a:r>
              <a:rPr lang="en-US" sz="2400" dirty="0" err="1">
                <a:solidFill>
                  <a:schemeClr val="tx1"/>
                </a:solidFill>
              </a:rPr>
              <a:t>đến</a:t>
            </a:r>
            <a:r>
              <a:rPr lang="en-US" sz="2400" dirty="0">
                <a:solidFill>
                  <a:schemeClr val="tx1"/>
                </a:solidFill>
              </a:rPr>
              <a:t> 9.</a:t>
            </a:r>
          </a:p>
        </p:txBody>
      </p:sp>
      <p:sp>
        <p:nvSpPr>
          <p:cNvPr id="70663" name="AutoShape 7"/>
          <p:cNvSpPr>
            <a:spLocks noChangeArrowheads="1"/>
          </p:cNvSpPr>
          <p:nvPr/>
        </p:nvSpPr>
        <p:spPr bwMode="auto">
          <a:xfrm>
            <a:off x="1295400" y="1846263"/>
            <a:ext cx="6248400" cy="1219200"/>
          </a:xfrm>
          <a:prstGeom prst="flowChartConnector">
            <a:avLst/>
          </a:prstGeom>
          <a:gradFill rotWithShape="1">
            <a:gsLst>
              <a:gs pos="0">
                <a:srgbClr val="6600FF"/>
              </a:gs>
              <a:gs pos="50000">
                <a:srgbClr val="6600FF">
                  <a:gamma/>
                  <a:tint val="0"/>
                  <a:invGamma/>
                </a:srgbClr>
              </a:gs>
              <a:gs pos="100000">
                <a:srgbClr val="6600FF"/>
              </a:gs>
            </a:gsLst>
            <a:lin ang="5400000" scaled="1"/>
          </a:gradFill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800000"/>
                </a:solidFill>
              </a:rPr>
              <a:t>Từ 1 đến 9 gồm những số nào?</a:t>
            </a:r>
          </a:p>
          <a:p>
            <a:pPr algn="ctr">
              <a:spcBef>
                <a:spcPct val="0"/>
              </a:spcBef>
            </a:pP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1066800" y="1739900"/>
            <a:ext cx="70104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Các số từ 1 đến 9 là : 1, 2, 3, 4, 5, 6, 7, 8, 9.</a:t>
            </a:r>
          </a:p>
          <a:p>
            <a:endParaRPr lang="en-US" sz="2800" u="sng"/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685800" y="4405313"/>
            <a:ext cx="7772400" cy="2732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Trung bình cộng của các số tự nhiên liên tiếp từ 1 đến 9 là: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                        45: 9 = 5 </a:t>
            </a:r>
          </a:p>
          <a:p>
            <a:pPr>
              <a:lnSpc>
                <a:spcPct val="30000"/>
              </a:lnSpc>
            </a:pPr>
            <a:r>
              <a:rPr lang="en-US">
                <a:solidFill>
                  <a:srgbClr val="000000"/>
                </a:solidFill>
              </a:rPr>
              <a:t>                                     </a:t>
            </a:r>
            <a:r>
              <a:rPr lang="en-US" sz="3600">
                <a:solidFill>
                  <a:srgbClr val="000000"/>
                </a:solidFill>
              </a:rPr>
              <a:t>Đáp số : 5</a:t>
            </a:r>
            <a:r>
              <a:rPr lang="en-US">
                <a:solidFill>
                  <a:srgbClr val="000000"/>
                </a:solidFill>
              </a:rPr>
              <a:t> </a:t>
            </a:r>
          </a:p>
          <a:p>
            <a:endParaRPr lang="en-US" sz="2800" u="sng"/>
          </a:p>
        </p:txBody>
      </p:sp>
      <p:sp>
        <p:nvSpPr>
          <p:cNvPr id="70675" name="Rectangle 19"/>
          <p:cNvSpPr>
            <a:spLocks noChangeArrowheads="1"/>
          </p:cNvSpPr>
          <p:nvPr/>
        </p:nvSpPr>
        <p:spPr bwMode="auto">
          <a:xfrm>
            <a:off x="1600200" y="3722688"/>
            <a:ext cx="39116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Từ 1 đến 9 có 9 chữ số</a:t>
            </a:r>
          </a:p>
        </p:txBody>
      </p:sp>
      <p:sp>
        <p:nvSpPr>
          <p:cNvPr id="70676" name="AutoShape 20"/>
          <p:cNvSpPr>
            <a:spLocks noChangeArrowheads="1"/>
          </p:cNvSpPr>
          <p:nvPr/>
        </p:nvSpPr>
        <p:spPr bwMode="auto">
          <a:xfrm>
            <a:off x="217488" y="2119313"/>
            <a:ext cx="8621712" cy="1538287"/>
          </a:xfrm>
          <a:prstGeom prst="flowChartConnector">
            <a:avLst/>
          </a:prstGeom>
          <a:gradFill rotWithShape="1">
            <a:gsLst>
              <a:gs pos="0">
                <a:srgbClr val="6600FF"/>
              </a:gs>
              <a:gs pos="50000">
                <a:srgbClr val="6600FF">
                  <a:gamma/>
                  <a:tint val="0"/>
                  <a:invGamma/>
                </a:srgbClr>
              </a:gs>
              <a:gs pos="100000">
                <a:srgbClr val="6600FF"/>
              </a:gs>
            </a:gsLst>
            <a:lin ang="5400000" scaled="1"/>
          </a:gradFill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50000"/>
              </a:lnSpc>
            </a:pPr>
            <a:r>
              <a:rPr lang="en-US">
                <a:solidFill>
                  <a:srgbClr val="FF0066"/>
                </a:solidFill>
              </a:rPr>
              <a:t>Muốn tìm trung bình cộng của các số đó, </a:t>
            </a:r>
          </a:p>
          <a:p>
            <a:pPr algn="ctr">
              <a:lnSpc>
                <a:spcPct val="50000"/>
              </a:lnSpc>
            </a:pPr>
            <a:r>
              <a:rPr lang="en-US">
                <a:solidFill>
                  <a:srgbClr val="FF0066"/>
                </a:solidFill>
              </a:rPr>
              <a:t>trước tiên ta phải làm gì?</a:t>
            </a:r>
          </a:p>
        </p:txBody>
      </p:sp>
      <p:sp>
        <p:nvSpPr>
          <p:cNvPr id="70677" name="AutoShape 21"/>
          <p:cNvSpPr>
            <a:spLocks noChangeArrowheads="1"/>
          </p:cNvSpPr>
          <p:nvPr/>
        </p:nvSpPr>
        <p:spPr bwMode="auto">
          <a:xfrm>
            <a:off x="1066800" y="3567113"/>
            <a:ext cx="6248400" cy="1219200"/>
          </a:xfrm>
          <a:prstGeom prst="flowChartConnector">
            <a:avLst/>
          </a:prstGeom>
          <a:gradFill rotWithShape="1">
            <a:gsLst>
              <a:gs pos="0">
                <a:srgbClr val="6600FF"/>
              </a:gs>
              <a:gs pos="50000">
                <a:srgbClr val="6600FF">
                  <a:gamma/>
                  <a:tint val="0"/>
                  <a:invGamma/>
                </a:srgbClr>
              </a:gs>
              <a:gs pos="100000">
                <a:srgbClr val="6600FF"/>
              </a:gs>
            </a:gsLst>
            <a:lin ang="5400000" scaled="1"/>
          </a:gradFill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Từ 1 đến 9 có bao nhiêu chữ số ?</a:t>
            </a:r>
          </a:p>
        </p:txBody>
      </p: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1066800" y="2225675"/>
            <a:ext cx="7010400" cy="2239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>
                <a:solidFill>
                  <a:srgbClr val="000000"/>
                </a:solidFill>
              </a:rPr>
              <a:t>Tính tổng của các số tự nhiên liên tiếp</a:t>
            </a:r>
            <a:r>
              <a:rPr lang="en-US" b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từ 1 đến 9.</a:t>
            </a:r>
          </a:p>
          <a:p>
            <a:pPr>
              <a:lnSpc>
                <a:spcPct val="80000"/>
              </a:lnSpc>
            </a:pPr>
            <a:r>
              <a:rPr lang="en-US" b="1">
                <a:solidFill>
                  <a:srgbClr val="000000"/>
                </a:solidFill>
              </a:rPr>
              <a:t>1+ 2 +3+ 4+ 5+ 6+ 7+ 8+ 9 =</a:t>
            </a:r>
          </a:p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0679" name="Text Box 23"/>
          <p:cNvSpPr txBox="1">
            <a:spLocks noChangeArrowheads="1"/>
          </p:cNvSpPr>
          <p:nvPr/>
        </p:nvSpPr>
        <p:spPr bwMode="auto">
          <a:xfrm>
            <a:off x="6186488" y="3081338"/>
            <a:ext cx="10668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45</a:t>
            </a:r>
          </a:p>
        </p:txBody>
      </p:sp>
    </p:spTree>
  </p:cSld>
  <p:clrMapOvr>
    <a:masterClrMapping/>
  </p:clrMapOvr>
  <p:transition spd="slow" advTm="0">
    <p:wipe dir="u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9" dur="20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7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7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2" dur="2000"/>
                                        <p:tgtEl>
                                          <p:spTgt spid="70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0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0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0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0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0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0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70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0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0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0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0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 tmFilter="0,0; .5, 1; 1, 1"/>
                                        <p:tgtEl>
                                          <p:spTgt spid="70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3" grpId="0" animBg="1"/>
      <p:bldP spid="70663" grpId="1" animBg="1"/>
      <p:bldP spid="70664" grpId="0"/>
      <p:bldP spid="70675" grpId="0"/>
      <p:bldP spid="70676" grpId="0" animBg="1"/>
      <p:bldP spid="70676" grpId="1" animBg="1"/>
      <p:bldP spid="70677" grpId="0" animBg="1"/>
      <p:bldP spid="70677" grpId="1" animBg="1"/>
      <p:bldP spid="70678" grpId="0"/>
      <p:bldP spid="706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Tweety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0" y="0"/>
            <a:ext cx="933450" cy="790575"/>
          </a:xfrm>
          <a:prstGeom prst="rect">
            <a:avLst/>
          </a:prstGeom>
          <a:noFill/>
        </p:spPr>
      </p:pic>
      <p:sp>
        <p:nvSpPr>
          <p:cNvPr id="54275" name="AutoShap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13500000">
            <a:off x="1875632" y="3001168"/>
            <a:ext cx="3155950" cy="3554413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/>
          <a:lstStyle/>
          <a:p>
            <a:pPr algn="ctr">
              <a:spcBef>
                <a:spcPct val="0"/>
              </a:spcBef>
            </a:pPr>
            <a:endParaRPr lang="en-US" sz="2400" b="1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</a:pPr>
            <a:endParaRPr lang="en-US" sz="2400" b="1">
              <a:solidFill>
                <a:srgbClr val="FFFF66"/>
              </a:solidFill>
            </a:endParaRPr>
          </a:p>
          <a:p>
            <a:pPr algn="ctr">
              <a:spcBef>
                <a:spcPct val="0"/>
              </a:spcBef>
            </a:pPr>
            <a:r>
              <a:rPr lang="en-US" sz="2400" b="1">
                <a:solidFill>
                  <a:srgbClr val="FFFF66"/>
                </a:solidFill>
              </a:rPr>
              <a:t>3</a:t>
            </a:r>
          </a:p>
        </p:txBody>
      </p:sp>
      <p:sp>
        <p:nvSpPr>
          <p:cNvPr id="54276" name="AutoShape 4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18900000">
            <a:off x="1981200" y="533400"/>
            <a:ext cx="2938463" cy="352583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spcBef>
                <a:spcPct val="0"/>
              </a:spcBef>
            </a:pPr>
            <a:endParaRPr lang="en-US" sz="2400" b="1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</a:pPr>
            <a:endParaRPr lang="en-US" sz="2400" b="1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</a:pPr>
            <a:r>
              <a:rPr lang="en-US" sz="2400" b="1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54277" name="AutoShape 5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2700000">
            <a:off x="4432300" y="520700"/>
            <a:ext cx="3038475" cy="3521075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FFCC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vert="eaVert" wrap="none"/>
          <a:lstStyle/>
          <a:p>
            <a:pPr algn="ctr">
              <a:spcBef>
                <a:spcPct val="0"/>
              </a:spcBef>
            </a:pPr>
            <a:endParaRPr lang="en-US" sz="2400" b="1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</a:pPr>
            <a:r>
              <a:rPr lang="en-US" sz="2400" b="1">
                <a:solidFill>
                  <a:srgbClr val="FF7C80"/>
                </a:solidFill>
              </a:rPr>
              <a:t>1</a:t>
            </a:r>
          </a:p>
        </p:txBody>
      </p:sp>
      <p:sp>
        <p:nvSpPr>
          <p:cNvPr id="54278" name="AutoShape 6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8100000">
            <a:off x="4419600" y="2971800"/>
            <a:ext cx="3060700" cy="35052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wrap="none"/>
          <a:lstStyle/>
          <a:p>
            <a:pPr algn="ctr">
              <a:spcBef>
                <a:spcPct val="0"/>
              </a:spcBef>
            </a:pPr>
            <a:endParaRPr lang="en-US" sz="2400" b="1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</a:pPr>
            <a:endParaRPr lang="en-US" sz="2400" b="1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</a:pPr>
            <a:r>
              <a:rPr lang="en-US" sz="2400" b="1">
                <a:solidFill>
                  <a:srgbClr val="FF7C80"/>
                </a:solidFill>
              </a:rPr>
              <a:t>2</a:t>
            </a:r>
          </a:p>
          <a:p>
            <a:pPr algn="ctr">
              <a:spcBef>
                <a:spcPct val="0"/>
              </a:spcBef>
            </a:pPr>
            <a:endParaRPr lang="en-US" sz="2400" b="1">
              <a:solidFill>
                <a:srgbClr val="FF7C80"/>
              </a:solidFill>
            </a:endParaRPr>
          </a:p>
        </p:txBody>
      </p:sp>
      <p:sp>
        <p:nvSpPr>
          <p:cNvPr id="54279" name="Oval 7"/>
          <p:cNvSpPr>
            <a:spLocks noChangeArrowheads="1"/>
          </p:cNvSpPr>
          <p:nvPr/>
        </p:nvSpPr>
        <p:spPr bwMode="auto">
          <a:xfrm>
            <a:off x="3429000" y="2133600"/>
            <a:ext cx="2438400" cy="260667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>
              <a:spcBef>
                <a:spcPct val="0"/>
              </a:spcBef>
            </a:pPr>
            <a:r>
              <a:rPr lang="en-US">
                <a:solidFill>
                  <a:srgbClr val="0000CC"/>
                </a:solidFill>
              </a:rPr>
              <a:t>Em chọn cánh hoa nào ?</a:t>
            </a:r>
          </a:p>
        </p:txBody>
      </p:sp>
      <p:pic>
        <p:nvPicPr>
          <p:cNvPr id="54280" name="Picture 8" descr="0004-1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2000" y="5448300"/>
            <a:ext cx="838200" cy="1066800"/>
          </a:xfrm>
          <a:prstGeom prst="rect">
            <a:avLst/>
          </a:prstGeom>
          <a:noFill/>
        </p:spPr>
      </p:pic>
      <p:pic>
        <p:nvPicPr>
          <p:cNvPr id="54281" name="Picture 9" descr="0001-1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057400" y="342900"/>
            <a:ext cx="609600" cy="1143000"/>
          </a:xfrm>
          <a:prstGeom prst="rect">
            <a:avLst/>
          </a:prstGeom>
          <a:noFill/>
        </p:spPr>
      </p:pic>
      <p:pic>
        <p:nvPicPr>
          <p:cNvPr id="54285" name="Picture 13" descr="gobig_w">
            <a:hlinkClick r:id="rId4" action="ppaction://hlinksldjump"/>
            <a:hlinkHover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343400" y="5029200"/>
            <a:ext cx="533400" cy="762000"/>
          </a:xfrm>
          <a:prstGeom prst="rect">
            <a:avLst/>
          </a:prstGeom>
          <a:noFill/>
        </p:spPr>
      </p:pic>
      <p:pic>
        <p:nvPicPr>
          <p:cNvPr id="54286" name="Picture 14" descr="butterfly2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9753600" y="609600"/>
            <a:ext cx="914400" cy="622300"/>
          </a:xfrm>
          <a:prstGeom prst="rect">
            <a:avLst/>
          </a:prstGeom>
          <a:noFill/>
        </p:spPr>
      </p:pic>
      <p:grpSp>
        <p:nvGrpSpPr>
          <p:cNvPr id="54288" name="Group 16"/>
          <p:cNvGrpSpPr>
            <a:grpSpLocks/>
          </p:cNvGrpSpPr>
          <p:nvPr/>
        </p:nvGrpSpPr>
        <p:grpSpPr bwMode="auto">
          <a:xfrm>
            <a:off x="9448800" y="1665288"/>
            <a:ext cx="6475413" cy="1828800"/>
            <a:chOff x="5904" y="1049"/>
            <a:chExt cx="4127" cy="1152"/>
          </a:xfrm>
        </p:grpSpPr>
        <p:sp>
          <p:nvSpPr>
            <p:cNvPr id="54283" name="AutoShape 11"/>
            <p:cNvSpPr>
              <a:spLocks noChangeArrowheads="1"/>
            </p:cNvSpPr>
            <p:nvPr/>
          </p:nvSpPr>
          <p:spPr bwMode="auto">
            <a:xfrm>
              <a:off x="6191" y="1049"/>
              <a:ext cx="3840" cy="1152"/>
            </a:xfrm>
            <a:prstGeom prst="irregularSeal2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b="1"/>
                <a:t>Các bạn giỏi quá !</a:t>
              </a:r>
            </a:p>
          </p:txBody>
        </p:sp>
        <p:pic>
          <p:nvPicPr>
            <p:cNvPr id="54287" name="Picture 15" descr="bird"/>
            <p:cNvPicPr>
              <a:picLocks noChangeAspect="1" noChangeArrowheads="1" noCrop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 flipH="1">
              <a:off x="5904" y="1440"/>
              <a:ext cx="432" cy="62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04 0.04398 C -0.07569 0.01528 -0.10035 -0.0132 -0.11927 -0.00857 C -0.13819 -0.00394 -0.15156 0.03356 -0.16476 0.0713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-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33333E-6 7.40741E-7 C -0.16528 -0.11088 -0.33004 -0.22153 -0.43941 -0.21458 C -0.5474 -0.20764 -0.59289 -0.00718 -0.65226 0.04282 C -0.71181 0.09282 -0.76667 0.04907 -0.79566 0.08542 C -0.82431 0.12176 -0.85764 0.14051 -0.825 0.26111 C -0.79236 0.38171 -0.56181 0.80602 -0.6 0.80949 C -0.6382 0.81296 -1.05556 0.32361 -1.05452 0.28218 C -1.05348 0.24051 -0.68993 0.50162 -0.59393 0.55949 " pathEditMode="relative" rAng="0" ptsTypes="aaaaaaaa">
                                      <p:cBhvr>
                                        <p:cTn id="9" dur="50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8" y="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59259E-6 L -0.854 0.1016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7" y="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4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7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4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7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4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7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4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7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4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 tmFilter="0, 0; .2, .5; .8, .5; 1, 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500" autoRev="1" fill="hold"/>
                                        <p:tgtEl>
                                          <p:spTgt spid="542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79"/>
                  </p:tgtEl>
                </p:cond>
              </p:nextCondLst>
            </p:seq>
          </p:childTnLst>
        </p:cTn>
      </p:par>
    </p:tnLst>
    <p:bldLst>
      <p:bldP spid="54275" grpId="0" animBg="1"/>
      <p:bldP spid="54276" grpId="0" animBg="1"/>
      <p:bldP spid="54277" grpId="0" animBg="1"/>
      <p:bldP spid="54278" grpId="0" animBg="1"/>
      <p:bldP spid="5427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484188" y="519113"/>
            <a:ext cx="8229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6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Kính chúc quý thầy cô sức khỏe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511175" y="2438400"/>
            <a:ext cx="82296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54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Chúc các em chăm ngoan, học giỏi !</a:t>
            </a:r>
          </a:p>
        </p:txBody>
      </p:sp>
      <p:pic>
        <p:nvPicPr>
          <p:cNvPr id="19550" name="Picture 94" descr="Picture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4343400"/>
            <a:ext cx="2514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51" name="Em yeu truong em (gd)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6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WordArt 6"/>
          <p:cNvSpPr>
            <a:spLocks noChangeArrowheads="1" noChangeShapeType="1" noTextEdit="1"/>
          </p:cNvSpPr>
          <p:nvPr/>
        </p:nvSpPr>
        <p:spPr bwMode="auto">
          <a:xfrm rot="5194038">
            <a:off x="3062287" y="900113"/>
            <a:ext cx="3478213" cy="3811588"/>
          </a:xfrm>
          <a:prstGeom prst="rect">
            <a:avLst/>
          </a:prstGeom>
        </p:spPr>
        <p:txBody>
          <a:bodyPr spcFirstLastPara="1" wrap="none" fromWordArt="1">
            <a:prstTxWarp prst="textCircle">
              <a:avLst>
                <a:gd name="adj" fmla="val 10865749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TRÂN TRỌNG KÍNH CHÚC QUÝ THẦY CÔ.</a:t>
            </a:r>
          </a:p>
        </p:txBody>
      </p:sp>
      <p:sp>
        <p:nvSpPr>
          <p:cNvPr id="56327" name="WordArt 7"/>
          <p:cNvSpPr>
            <a:spLocks noChangeArrowheads="1" noChangeShapeType="1" noTextEdit="1"/>
          </p:cNvSpPr>
          <p:nvPr/>
        </p:nvSpPr>
        <p:spPr bwMode="auto">
          <a:xfrm rot="25732187">
            <a:off x="3898900" y="1663700"/>
            <a:ext cx="1727200" cy="2057400"/>
          </a:xfrm>
          <a:prstGeom prst="rect">
            <a:avLst/>
          </a:prstGeom>
        </p:spPr>
        <p:txBody>
          <a:bodyPr spcFirstLastPara="1" wrap="none" fromWordArt="1">
            <a:prstTxWarp prst="textCircle">
              <a:avLst>
                <a:gd name="adj" fmla="val 10871468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66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 LỚP CHÚNG 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956" fill="hold"/>
                                        <p:tgtEl>
                                          <p:spTgt spid="195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" dur="500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" dur="500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500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95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95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9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9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10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30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" dur="200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76000" showWhenStopped="0"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551"/>
                </p:tgtEl>
              </p:cMediaNode>
            </p:audio>
          </p:childTnLst>
        </p:cTn>
      </p:par>
    </p:tnLst>
    <p:bldLst>
      <p:bldP spid="19485" grpId="0"/>
      <p:bldP spid="19486" grpId="0"/>
      <p:bldP spid="56326" grpId="0" animBg="1"/>
      <p:bldP spid="56326" grpId="1" animBg="1"/>
      <p:bldP spid="56327" grpId="0" animBg="1"/>
      <p:bldP spid="5632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idx="1"/>
          </p:nvPr>
        </p:nvSpPr>
        <p:spPr>
          <a:xfrm>
            <a:off x="576263" y="1304925"/>
            <a:ext cx="7772400" cy="172878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b="1">
                <a:solidFill>
                  <a:srgbClr val="00CCFF"/>
                </a:solidFill>
              </a:rPr>
              <a:t>Tìm số trung bình cộng của 1; 3 và 5</a:t>
            </a:r>
          </a:p>
        </p:txBody>
      </p:sp>
      <p:sp>
        <p:nvSpPr>
          <p:cNvPr id="57347" name="Text 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627313" y="1628775"/>
            <a:ext cx="3600450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5200" b="1"/>
              <a:t>3</a:t>
            </a:r>
          </a:p>
        </p:txBody>
      </p:sp>
      <p:sp>
        <p:nvSpPr>
          <p:cNvPr id="57348" name="AutoShape 4">
            <a:hlinkClick r:id="rId3" action="ppaction://hlinksldjump" highlightClick="1">
              <a:snd r:embed="rId4" name="camera.wav" builtIn="1"/>
            </a:hlinkClick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8016875" y="5795963"/>
            <a:ext cx="550863" cy="477837"/>
          </a:xfrm>
          <a:prstGeom prst="actionButtonReturn">
            <a:avLst/>
          </a:prstGeom>
          <a:solidFill>
            <a:srgbClr val="CC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build="p"/>
      <p:bldP spid="573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idx="1"/>
          </p:nvPr>
        </p:nvSpPr>
        <p:spPr>
          <a:xfrm>
            <a:off x="576263" y="1304925"/>
            <a:ext cx="7772400" cy="172878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b="1">
                <a:solidFill>
                  <a:srgbClr val="00CCFF"/>
                </a:solidFill>
              </a:rPr>
              <a:t>Tìm số trung bình cộng của 2; 4 và 6</a:t>
            </a:r>
          </a:p>
        </p:txBody>
      </p:sp>
      <p:sp>
        <p:nvSpPr>
          <p:cNvPr id="61443" name="Text 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627313" y="1628775"/>
            <a:ext cx="3600450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5200" b="1"/>
              <a:t>4</a:t>
            </a:r>
          </a:p>
        </p:txBody>
      </p:sp>
      <p:sp>
        <p:nvSpPr>
          <p:cNvPr id="61444" name="AutoShape 4">
            <a:hlinkClick r:id="rId3" action="ppaction://hlinksldjump" highlightClick="1">
              <a:snd r:embed="rId4" name="camera.wav" builtIn="1"/>
            </a:hlinkClick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8016875" y="5795963"/>
            <a:ext cx="550863" cy="477837"/>
          </a:xfrm>
          <a:prstGeom prst="actionButtonReturn">
            <a:avLst/>
          </a:prstGeom>
          <a:solidFill>
            <a:srgbClr val="CC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build="p"/>
      <p:bldP spid="614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idx="1"/>
          </p:nvPr>
        </p:nvSpPr>
        <p:spPr>
          <a:xfrm>
            <a:off x="576263" y="1304925"/>
            <a:ext cx="7772400" cy="172878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b="1">
                <a:solidFill>
                  <a:srgbClr val="00CCFF"/>
                </a:solidFill>
              </a:rPr>
              <a:t>Tìm số trung bình cộng của 1; 3; 5 và 7</a:t>
            </a:r>
          </a:p>
        </p:txBody>
      </p:sp>
      <p:sp>
        <p:nvSpPr>
          <p:cNvPr id="58371" name="Text 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627313" y="1628775"/>
            <a:ext cx="3600450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5200" b="1"/>
              <a:t>4</a:t>
            </a:r>
          </a:p>
        </p:txBody>
      </p:sp>
      <p:sp>
        <p:nvSpPr>
          <p:cNvPr id="58372" name="AutoShape 4">
            <a:hlinkClick r:id="rId2" action="ppaction://hlinksldjump" highlightClick="1">
              <a:snd r:embed="rId3" name="camera.wav" builtIn="1"/>
            </a:hlinkClick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8016875" y="5795963"/>
            <a:ext cx="550863" cy="477837"/>
          </a:xfrm>
          <a:prstGeom prst="actionButtonReturn">
            <a:avLst/>
          </a:prstGeom>
          <a:solidFill>
            <a:srgbClr val="CC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build="p"/>
      <p:bldP spid="5837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idx="1"/>
          </p:nvPr>
        </p:nvSpPr>
        <p:spPr>
          <a:xfrm>
            <a:off x="576263" y="1304925"/>
            <a:ext cx="7772400" cy="172878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 b="1">
                <a:solidFill>
                  <a:srgbClr val="00CCFF"/>
                </a:solidFill>
              </a:rPr>
              <a:t>Tìm số trung bình cộng của 2; 4; 6và 8</a:t>
            </a:r>
          </a:p>
        </p:txBody>
      </p:sp>
      <p:sp>
        <p:nvSpPr>
          <p:cNvPr id="59395" name="Text 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627313" y="1628775"/>
            <a:ext cx="3600450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5200" b="1"/>
              <a:t>5</a:t>
            </a:r>
          </a:p>
        </p:txBody>
      </p:sp>
      <p:sp>
        <p:nvSpPr>
          <p:cNvPr id="59396" name="AutoShape 4">
            <a:hlinkClick r:id="rId3" action="ppaction://hlinksldjump" highlightClick="1">
              <a:snd r:embed="rId4" name="camera.wav" builtIn="1"/>
            </a:hlinkClick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8016875" y="5795963"/>
            <a:ext cx="550863" cy="477837"/>
          </a:xfrm>
          <a:prstGeom prst="actionButtonReturn">
            <a:avLst/>
          </a:prstGeom>
          <a:solidFill>
            <a:srgbClr val="CC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build="p"/>
      <p:bldP spid="5939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00" name="Picture 52" descr="photo_manipulation_photo_art_fascination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7655" name="Picture 7" descr="9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1150" y="6530975"/>
            <a:ext cx="685800" cy="327025"/>
          </a:xfrm>
          <a:prstGeom prst="rect">
            <a:avLst/>
          </a:prstGeom>
          <a:noFill/>
        </p:spPr>
      </p:pic>
      <p:pic>
        <p:nvPicPr>
          <p:cNvPr id="27656" name="Picture 8" descr="9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0" y="6454775"/>
            <a:ext cx="685800" cy="327025"/>
          </a:xfrm>
          <a:prstGeom prst="rect">
            <a:avLst/>
          </a:prstGeom>
          <a:noFill/>
        </p:spPr>
      </p:pic>
      <p:pic>
        <p:nvPicPr>
          <p:cNvPr id="27657" name="Picture 9" descr="9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9350" y="6378575"/>
            <a:ext cx="390525" cy="403225"/>
          </a:xfrm>
          <a:prstGeom prst="rect">
            <a:avLst/>
          </a:prstGeom>
          <a:noFill/>
        </p:spPr>
      </p:pic>
      <p:grpSp>
        <p:nvGrpSpPr>
          <p:cNvPr id="27658" name="Group 10"/>
          <p:cNvGrpSpPr>
            <a:grpSpLocks/>
          </p:cNvGrpSpPr>
          <p:nvPr/>
        </p:nvGrpSpPr>
        <p:grpSpPr bwMode="auto">
          <a:xfrm>
            <a:off x="6350" y="6226175"/>
            <a:ext cx="1028700" cy="598488"/>
            <a:chOff x="-216" y="3820"/>
            <a:chExt cx="648" cy="281"/>
          </a:xfrm>
        </p:grpSpPr>
        <p:pic>
          <p:nvPicPr>
            <p:cNvPr id="27659" name="Picture 11" descr="97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</p:spPr>
        </p:pic>
        <p:pic>
          <p:nvPicPr>
            <p:cNvPr id="27660" name="Picture 12" descr="97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</p:spPr>
        </p:pic>
        <p:pic>
          <p:nvPicPr>
            <p:cNvPr id="27661" name="Picture 13" descr="97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</p:spPr>
        </p:pic>
      </p:grpSp>
      <p:pic>
        <p:nvPicPr>
          <p:cNvPr id="27664" name="Picture 1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851275" y="8093075"/>
            <a:ext cx="304800" cy="304800"/>
          </a:xfrm>
          <a:prstGeom prst="rect">
            <a:avLst/>
          </a:prstGeom>
          <a:noFill/>
        </p:spPr>
      </p:pic>
      <p:pic>
        <p:nvPicPr>
          <p:cNvPr id="27679" name="Picture 31" descr="9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04238" y="6080125"/>
            <a:ext cx="701675" cy="777875"/>
          </a:xfrm>
          <a:prstGeom prst="rect">
            <a:avLst/>
          </a:prstGeom>
          <a:noFill/>
        </p:spPr>
      </p:pic>
      <p:pic>
        <p:nvPicPr>
          <p:cNvPr id="27680" name="Picture 32" descr="9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9600" y="6134100"/>
            <a:ext cx="609600" cy="723900"/>
          </a:xfrm>
          <a:prstGeom prst="rect">
            <a:avLst/>
          </a:prstGeom>
          <a:noFill/>
        </p:spPr>
      </p:pic>
      <p:pic>
        <p:nvPicPr>
          <p:cNvPr id="27681" name="Picture 33" descr="9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89838" y="6172200"/>
            <a:ext cx="611187" cy="914400"/>
          </a:xfrm>
          <a:prstGeom prst="rect">
            <a:avLst/>
          </a:prstGeom>
          <a:noFill/>
        </p:spPr>
      </p:pic>
      <p:pic>
        <p:nvPicPr>
          <p:cNvPr id="27682" name="Picture 34" descr="9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10463" y="5807075"/>
            <a:ext cx="744537" cy="768350"/>
          </a:xfrm>
          <a:prstGeom prst="rect">
            <a:avLst/>
          </a:prstGeom>
          <a:noFill/>
        </p:spPr>
      </p:pic>
      <p:pic>
        <p:nvPicPr>
          <p:cNvPr id="27683" name="Picture 35" descr="9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6454775"/>
            <a:ext cx="390525" cy="403225"/>
          </a:xfrm>
          <a:prstGeom prst="rect">
            <a:avLst/>
          </a:prstGeom>
          <a:noFill/>
        </p:spPr>
      </p:pic>
      <p:pic>
        <p:nvPicPr>
          <p:cNvPr id="27685" name="Picture 37" descr="9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31913" y="6561138"/>
            <a:ext cx="390525" cy="403225"/>
          </a:xfrm>
          <a:prstGeom prst="rect">
            <a:avLst/>
          </a:prstGeom>
          <a:noFill/>
        </p:spPr>
      </p:pic>
      <p:pic>
        <p:nvPicPr>
          <p:cNvPr id="27686" name="Picture 38" descr="9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14475" y="6454775"/>
            <a:ext cx="390525" cy="403225"/>
          </a:xfrm>
          <a:prstGeom prst="rect">
            <a:avLst/>
          </a:prstGeom>
          <a:noFill/>
        </p:spPr>
      </p:pic>
      <p:pic>
        <p:nvPicPr>
          <p:cNvPr id="27687" name="Picture 39" descr="j031805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302527">
            <a:off x="8253413" y="6464300"/>
            <a:ext cx="890587" cy="393700"/>
          </a:xfrm>
          <a:prstGeom prst="rect">
            <a:avLst/>
          </a:prstGeom>
          <a:noFill/>
        </p:spPr>
      </p:pic>
      <p:pic>
        <p:nvPicPr>
          <p:cNvPr id="27689" name="Picture 41" descr="9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14475" y="6454775"/>
            <a:ext cx="390525" cy="403225"/>
          </a:xfrm>
          <a:prstGeom prst="rect">
            <a:avLst/>
          </a:prstGeom>
          <a:noFill/>
        </p:spPr>
      </p:pic>
      <p:pic>
        <p:nvPicPr>
          <p:cNvPr id="27690" name="Picture 42" descr="9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14475" y="6454775"/>
            <a:ext cx="390525" cy="403225"/>
          </a:xfrm>
          <a:prstGeom prst="rect">
            <a:avLst/>
          </a:prstGeom>
          <a:noFill/>
        </p:spPr>
      </p:pic>
      <p:pic>
        <p:nvPicPr>
          <p:cNvPr id="27693" name="Picture 45" descr="9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6454775"/>
            <a:ext cx="390525" cy="403225"/>
          </a:xfrm>
          <a:prstGeom prst="rect">
            <a:avLst/>
          </a:prstGeom>
          <a:noFill/>
        </p:spPr>
      </p:pic>
      <p:pic>
        <p:nvPicPr>
          <p:cNvPr id="27694" name="Picture 46" descr="9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75438" y="6454775"/>
            <a:ext cx="390525" cy="403225"/>
          </a:xfrm>
          <a:prstGeom prst="rect">
            <a:avLst/>
          </a:prstGeom>
          <a:noFill/>
        </p:spPr>
      </p:pic>
      <p:pic>
        <p:nvPicPr>
          <p:cNvPr id="27695" name="Picture 47" descr="9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50075" y="6454775"/>
            <a:ext cx="390525" cy="403225"/>
          </a:xfrm>
          <a:prstGeom prst="rect">
            <a:avLst/>
          </a:prstGeom>
          <a:noFill/>
        </p:spPr>
      </p:pic>
      <p:pic>
        <p:nvPicPr>
          <p:cNvPr id="27696" name="Picture 48" descr="9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23125" y="6454775"/>
            <a:ext cx="390525" cy="403225"/>
          </a:xfrm>
          <a:prstGeom prst="rect">
            <a:avLst/>
          </a:prstGeom>
          <a:noFill/>
        </p:spPr>
      </p:pic>
      <p:pic>
        <p:nvPicPr>
          <p:cNvPr id="27697" name="Picture 49" descr="9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3025" y="5989638"/>
            <a:ext cx="744538" cy="768350"/>
          </a:xfrm>
          <a:prstGeom prst="rect">
            <a:avLst/>
          </a:prstGeom>
          <a:noFill/>
        </p:spPr>
      </p:pic>
      <p:pic>
        <p:nvPicPr>
          <p:cNvPr id="27698" name="Picture 50" descr="9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75588" y="6172200"/>
            <a:ext cx="903287" cy="768350"/>
          </a:xfrm>
          <a:prstGeom prst="rect">
            <a:avLst/>
          </a:prstGeom>
          <a:noFill/>
        </p:spPr>
      </p:pic>
      <p:sp>
        <p:nvSpPr>
          <p:cNvPr id="27701" name="WordArt 53"/>
          <p:cNvSpPr>
            <a:spLocks noChangeArrowheads="1" noChangeShapeType="1" noTextEdit="1"/>
          </p:cNvSpPr>
          <p:nvPr/>
        </p:nvSpPr>
        <p:spPr bwMode="auto">
          <a:xfrm>
            <a:off x="1066800" y="1905000"/>
            <a:ext cx="6324600" cy="163036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FF"/>
                  </a:solidFill>
                  <a:prstDash val="dash"/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CHÀO TẠM BIỆT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276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6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229600" cy="4456113"/>
          </a:xfrm>
        </p:spPr>
        <p:txBody>
          <a:bodyPr/>
          <a:lstStyle/>
          <a:p>
            <a:pPr lvl="2">
              <a:buFontTx/>
              <a:buNone/>
            </a:pPr>
            <a:r>
              <a:rPr lang="en-US" sz="2800" b="1" dirty="0">
                <a:solidFill>
                  <a:srgbClr val="000000"/>
                </a:solidFill>
              </a:rPr>
              <a:t>* </a:t>
            </a:r>
            <a:r>
              <a:rPr lang="en-US" sz="2800" b="1" dirty="0" err="1">
                <a:solidFill>
                  <a:srgbClr val="000000"/>
                </a:solidFill>
              </a:rPr>
              <a:t>Kiểm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tra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bài</a:t>
            </a:r>
            <a:r>
              <a:rPr lang="en-US" sz="2800" b="1" dirty="0">
                <a:solidFill>
                  <a:srgbClr val="000000"/>
                </a:solidFill>
              </a:rPr>
              <a:t> cũ:</a:t>
            </a:r>
          </a:p>
          <a:p>
            <a:pPr lvl="2">
              <a:buFontTx/>
              <a:buNone/>
            </a:pPr>
            <a:r>
              <a:rPr lang="en-US" sz="2800" b="1" dirty="0">
                <a:solidFill>
                  <a:srgbClr val="D60093"/>
                </a:solidFill>
              </a:rPr>
              <a:t>+</a:t>
            </a:r>
            <a:r>
              <a:rPr lang="en-US" sz="2800" b="1" dirty="0" err="1">
                <a:solidFill>
                  <a:srgbClr val="D60093"/>
                </a:solidFill>
              </a:rPr>
              <a:t>Viết</a:t>
            </a:r>
            <a:r>
              <a:rPr lang="en-US" sz="2800" b="1" dirty="0">
                <a:solidFill>
                  <a:srgbClr val="D60093"/>
                </a:solidFill>
              </a:rPr>
              <a:t> </a:t>
            </a:r>
            <a:r>
              <a:rPr lang="en-US" sz="2800" b="1" dirty="0" err="1">
                <a:solidFill>
                  <a:srgbClr val="D60093"/>
                </a:solidFill>
              </a:rPr>
              <a:t>sô</a:t>
            </a:r>
            <a:r>
              <a:rPr lang="en-US" sz="2800" b="1" dirty="0">
                <a:solidFill>
                  <a:srgbClr val="D60093"/>
                </a:solidFill>
              </a:rPr>
              <a:t>́ </a:t>
            </a:r>
            <a:r>
              <a:rPr lang="en-US" sz="2800" b="1" dirty="0" err="1">
                <a:solidFill>
                  <a:srgbClr val="D60093"/>
                </a:solidFill>
              </a:rPr>
              <a:t>thích</a:t>
            </a:r>
            <a:r>
              <a:rPr lang="en-US" sz="2800" b="1" dirty="0">
                <a:solidFill>
                  <a:srgbClr val="D60093"/>
                </a:solidFill>
              </a:rPr>
              <a:t> </a:t>
            </a:r>
            <a:r>
              <a:rPr lang="en-US" sz="2800" b="1" dirty="0" err="1">
                <a:solidFill>
                  <a:srgbClr val="D60093"/>
                </a:solidFill>
              </a:rPr>
              <a:t>hợp</a:t>
            </a:r>
            <a:r>
              <a:rPr lang="en-US" sz="2800" b="1" dirty="0">
                <a:solidFill>
                  <a:srgbClr val="D60093"/>
                </a:solidFill>
              </a:rPr>
              <a:t> </a:t>
            </a:r>
            <a:r>
              <a:rPr lang="en-US" sz="2800" b="1" dirty="0" err="1">
                <a:solidFill>
                  <a:srgbClr val="D60093"/>
                </a:solidFill>
              </a:rPr>
              <a:t>vào</a:t>
            </a:r>
            <a:r>
              <a:rPr lang="en-US" sz="2800" b="1" dirty="0">
                <a:solidFill>
                  <a:srgbClr val="D60093"/>
                </a:solidFill>
              </a:rPr>
              <a:t> </a:t>
            </a:r>
            <a:r>
              <a:rPr lang="en-US" sz="2800" b="1" dirty="0" err="1">
                <a:solidFill>
                  <a:srgbClr val="D60093"/>
                </a:solidFill>
              </a:rPr>
              <a:t>chô</a:t>
            </a:r>
            <a:r>
              <a:rPr lang="en-US" sz="2800" b="1" dirty="0">
                <a:solidFill>
                  <a:srgbClr val="D60093"/>
                </a:solidFill>
              </a:rPr>
              <a:t>̃ </a:t>
            </a:r>
            <a:r>
              <a:rPr lang="en-US" sz="2800" b="1" dirty="0" err="1">
                <a:solidFill>
                  <a:srgbClr val="D60093"/>
                </a:solidFill>
              </a:rPr>
              <a:t>chấm</a:t>
            </a:r>
            <a:r>
              <a:rPr lang="en-US" sz="2800" dirty="0">
                <a:solidFill>
                  <a:srgbClr val="D60093"/>
                </a:solidFill>
              </a:rPr>
              <a:t>:</a:t>
            </a:r>
          </a:p>
          <a:p>
            <a:pPr lvl="2">
              <a:buFontTx/>
              <a:buNone/>
            </a:pPr>
            <a:endParaRPr lang="en-US" sz="2800" dirty="0">
              <a:solidFill>
                <a:srgbClr val="D60093"/>
              </a:solidFill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066800" y="2590800"/>
            <a:ext cx="42672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1">
                <a:solidFill>
                  <a:srgbClr val="FF3399"/>
                </a:solidFill>
              </a:rPr>
              <a:t>3 </a:t>
            </a:r>
            <a:r>
              <a:rPr lang="en-US" sz="2800" b="1">
                <a:solidFill>
                  <a:srgbClr val="000000"/>
                </a:solidFill>
              </a:rPr>
              <a:t>giơ</a:t>
            </a:r>
            <a:r>
              <a:rPr lang="en-US" sz="2800" b="1">
                <a:solidFill>
                  <a:srgbClr val="6666FF"/>
                </a:solidFill>
              </a:rPr>
              <a:t>̀</a:t>
            </a:r>
            <a:r>
              <a:rPr lang="en-US" sz="2800" b="1">
                <a:solidFill>
                  <a:schemeClr val="tx1"/>
                </a:solidFill>
              </a:rPr>
              <a:t> </a:t>
            </a:r>
            <a:r>
              <a:rPr lang="en-US" sz="2800" b="1">
                <a:solidFill>
                  <a:srgbClr val="FF3399"/>
                </a:solidFill>
              </a:rPr>
              <a:t>10</a:t>
            </a:r>
            <a:r>
              <a:rPr lang="en-US" sz="2800" b="1">
                <a:solidFill>
                  <a:schemeClr val="tx1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phút</a:t>
            </a:r>
            <a:r>
              <a:rPr lang="en-US" sz="2800" b="1">
                <a:solidFill>
                  <a:srgbClr val="6666FF"/>
                </a:solidFill>
              </a:rPr>
              <a:t> </a:t>
            </a:r>
            <a:r>
              <a:rPr lang="en-US" sz="2800" b="1">
                <a:solidFill>
                  <a:srgbClr val="D60093"/>
                </a:solidFill>
              </a:rPr>
              <a:t>=           </a:t>
            </a:r>
            <a:r>
              <a:rPr lang="en-US" sz="2800" b="1">
                <a:solidFill>
                  <a:srgbClr val="000000"/>
                </a:solidFill>
              </a:rPr>
              <a:t>phút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410200" y="2590800"/>
            <a:ext cx="32004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1">
                <a:solidFill>
                  <a:srgbClr val="FF3399"/>
                </a:solidFill>
              </a:rPr>
              <a:t>3</a:t>
            </a:r>
            <a:r>
              <a:rPr lang="en-US" sz="2800" b="1">
                <a:solidFill>
                  <a:schemeClr val="tx1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ngày</a:t>
            </a:r>
            <a:r>
              <a:rPr lang="en-US" sz="2800" b="1">
                <a:solidFill>
                  <a:schemeClr val="tx1"/>
                </a:solidFill>
              </a:rPr>
              <a:t> </a:t>
            </a:r>
            <a:r>
              <a:rPr lang="en-US" sz="2800" b="1">
                <a:solidFill>
                  <a:srgbClr val="D60093"/>
                </a:solidFill>
              </a:rPr>
              <a:t>=</a:t>
            </a:r>
            <a:r>
              <a:rPr lang="en-US" sz="2800" b="1">
                <a:solidFill>
                  <a:schemeClr val="tx1"/>
                </a:solidFill>
              </a:rPr>
              <a:t>          </a:t>
            </a:r>
            <a:r>
              <a:rPr lang="en-US" sz="2800" b="1">
                <a:solidFill>
                  <a:srgbClr val="000000"/>
                </a:solidFill>
              </a:rPr>
              <a:t>giờ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581400" y="253365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3399"/>
                </a:solidFill>
              </a:rPr>
              <a:t>190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934200" y="25146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3399"/>
                </a:solidFill>
              </a:rPr>
              <a:t>72 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43000" y="335280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D60093"/>
                </a:solidFill>
              </a:rPr>
              <a:t>+ Đồng hồ chỉ mấy giờ</a:t>
            </a:r>
          </a:p>
        </p:txBody>
      </p:sp>
      <p:pic>
        <p:nvPicPr>
          <p:cNvPr id="12298" name="Picture 10" descr="toan TG t5"/>
          <p:cNvPicPr>
            <a:picLocks noChangeAspect="1" noChangeArrowheads="1"/>
          </p:cNvPicPr>
          <p:nvPr/>
        </p:nvPicPr>
        <p:blipFill>
          <a:blip r:embed="rId2">
            <a:lum contrast="18000"/>
          </a:blip>
          <a:srcRect/>
          <a:stretch>
            <a:fillRect/>
          </a:stretch>
        </p:blipFill>
        <p:spPr bwMode="auto">
          <a:xfrm>
            <a:off x="1295400" y="3852863"/>
            <a:ext cx="6553200" cy="2286000"/>
          </a:xfrm>
          <a:prstGeom prst="rect">
            <a:avLst/>
          </a:prstGeom>
          <a:noFill/>
        </p:spPr>
      </p:pic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828800" y="60198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D60093"/>
                </a:solidFill>
              </a:rPr>
              <a:t>10 </a:t>
            </a:r>
            <a:r>
              <a:rPr lang="en-US" sz="2800" b="1">
                <a:solidFill>
                  <a:srgbClr val="000000"/>
                </a:solidFill>
              </a:rPr>
              <a:t>giờ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715000" y="60198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D60093"/>
                </a:solidFill>
              </a:rPr>
              <a:t>18 </a:t>
            </a:r>
            <a:r>
              <a:rPr lang="en-US" sz="2800" b="1">
                <a:solidFill>
                  <a:srgbClr val="000000"/>
                </a:solidFill>
              </a:rPr>
              <a:t>giờ</a:t>
            </a:r>
            <a:r>
              <a:rPr lang="en-US" sz="2800" b="1">
                <a:solidFill>
                  <a:srgbClr val="D60093"/>
                </a:solidFill>
              </a:rPr>
              <a:t> 5 </a:t>
            </a:r>
            <a:r>
              <a:rPr lang="en-US" sz="2800" b="1">
                <a:solidFill>
                  <a:srgbClr val="000000"/>
                </a:solidFill>
              </a:rPr>
              <a:t>phút 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066800"/>
            <a:ext cx="7900988" cy="381000"/>
          </a:xfrm>
        </p:spPr>
        <p:txBody>
          <a:bodyPr>
            <a:normAutofit fontScale="90000"/>
          </a:bodyPr>
          <a:lstStyle/>
          <a:p>
            <a:r>
              <a:rPr lang="en-US" sz="2800">
                <a:solidFill>
                  <a:srgbClr val="FF0000"/>
                </a:solidFill>
              </a:rPr>
              <a:t>Tìm số trung bình cộng</a:t>
            </a:r>
          </a:p>
        </p:txBody>
      </p:sp>
      <p:pic>
        <p:nvPicPr>
          <p:cNvPr id="3075" name="Picture 3" descr="pe01832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914400"/>
            <a:ext cx="609600" cy="557213"/>
          </a:xfrm>
          <a:prstGeom prst="rect">
            <a:avLst/>
          </a:prstGeom>
          <a:noFill/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85800" y="16764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u="sng">
                <a:solidFill>
                  <a:schemeClr val="tx1"/>
                </a:solidFill>
              </a:rPr>
              <a:t>*. Bài toán</a:t>
            </a:r>
            <a:r>
              <a:rPr lang="en-US" sz="2800" u="sng">
                <a:solidFill>
                  <a:schemeClr val="tx1"/>
                </a:solidFill>
              </a:rPr>
              <a:t>:</a:t>
            </a:r>
            <a:r>
              <a:rPr lang="en-US" sz="2800">
                <a:solidFill>
                  <a:schemeClr val="tx1"/>
                </a:solidFill>
              </a:rPr>
              <a:t> Rót vào can thứ nhất 6l dầu, rót vào can thứ hai 4l dầu. Hỏi nếu số lít dầu đó được rót đều vào 2 can thì mỗi can có bao nhiêu lít dầu?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352800" y="40386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762000" y="2971800"/>
            <a:ext cx="4419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u="sng">
                <a:solidFill>
                  <a:srgbClr val="1109B7"/>
                </a:solidFill>
              </a:rPr>
              <a:t>Tóm tắt:</a:t>
            </a:r>
          </a:p>
          <a:p>
            <a:endParaRPr lang="en-US" sz="2000" b="1">
              <a:solidFill>
                <a:schemeClr val="tx1"/>
              </a:solidFill>
            </a:endParaRPr>
          </a:p>
        </p:txBody>
      </p: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2362200" y="3581400"/>
            <a:ext cx="1371600" cy="777875"/>
            <a:chOff x="1968" y="2544"/>
            <a:chExt cx="864" cy="490"/>
          </a:xfrm>
        </p:grpSpPr>
        <p:grpSp>
          <p:nvGrpSpPr>
            <p:cNvPr id="3099" name="Group 27"/>
            <p:cNvGrpSpPr>
              <a:grpSpLocks/>
            </p:cNvGrpSpPr>
            <p:nvPr/>
          </p:nvGrpSpPr>
          <p:grpSpPr bwMode="auto">
            <a:xfrm>
              <a:off x="1968" y="2544"/>
              <a:ext cx="768" cy="0"/>
              <a:chOff x="3792" y="2304"/>
              <a:chExt cx="768" cy="0"/>
            </a:xfrm>
          </p:grpSpPr>
          <p:grpSp>
            <p:nvGrpSpPr>
              <p:cNvPr id="3100" name="Group 28"/>
              <p:cNvGrpSpPr>
                <a:grpSpLocks/>
              </p:cNvGrpSpPr>
              <p:nvPr/>
            </p:nvGrpSpPr>
            <p:grpSpPr bwMode="auto">
              <a:xfrm>
                <a:off x="3792" y="2304"/>
                <a:ext cx="384" cy="0"/>
                <a:chOff x="2640" y="2304"/>
                <a:chExt cx="384" cy="0"/>
              </a:xfrm>
            </p:grpSpPr>
            <p:sp>
              <p:nvSpPr>
                <p:cNvPr id="3101" name="Line 29"/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102" name="Line 30"/>
                <p:cNvSpPr>
                  <a:spLocks noChangeShapeType="1"/>
                </p:cNvSpPr>
                <p:nvPr/>
              </p:nvSpPr>
              <p:spPr bwMode="auto">
                <a:xfrm>
                  <a:off x="2832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103" name="Group 31"/>
              <p:cNvGrpSpPr>
                <a:grpSpLocks/>
              </p:cNvGrpSpPr>
              <p:nvPr/>
            </p:nvGrpSpPr>
            <p:grpSpPr bwMode="auto">
              <a:xfrm>
                <a:off x="4176" y="2304"/>
                <a:ext cx="384" cy="0"/>
                <a:chOff x="2640" y="2304"/>
                <a:chExt cx="384" cy="0"/>
              </a:xfrm>
            </p:grpSpPr>
            <p:sp>
              <p:nvSpPr>
                <p:cNvPr id="3104" name="Line 32"/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105" name="Line 33"/>
                <p:cNvSpPr>
                  <a:spLocks noChangeShapeType="1"/>
                </p:cNvSpPr>
                <p:nvPr/>
              </p:nvSpPr>
              <p:spPr bwMode="auto">
                <a:xfrm>
                  <a:off x="2832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3106" name="AutoShape 34"/>
            <p:cNvSpPr>
              <a:spLocks/>
            </p:cNvSpPr>
            <p:nvPr/>
          </p:nvSpPr>
          <p:spPr bwMode="auto">
            <a:xfrm rot="5353883">
              <a:off x="2256" y="2256"/>
              <a:ext cx="192" cy="768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rgbClr val="79117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7" name="Text Box 35"/>
            <p:cNvSpPr txBox="1">
              <a:spLocks noChangeArrowheads="1"/>
            </p:cNvSpPr>
            <p:nvPr/>
          </p:nvSpPr>
          <p:spPr bwMode="auto">
            <a:xfrm>
              <a:off x="2256" y="2784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rgbClr val="791179"/>
                  </a:solidFill>
                </a:rPr>
                <a:t>4 l</a:t>
              </a:r>
            </a:p>
          </p:txBody>
        </p:sp>
      </p:grpSp>
      <p:grpSp>
        <p:nvGrpSpPr>
          <p:cNvPr id="3108" name="Group 36"/>
          <p:cNvGrpSpPr>
            <a:grpSpLocks/>
          </p:cNvGrpSpPr>
          <p:nvPr/>
        </p:nvGrpSpPr>
        <p:grpSpPr bwMode="auto">
          <a:xfrm>
            <a:off x="533400" y="3581400"/>
            <a:ext cx="1828800" cy="854075"/>
            <a:chOff x="816" y="2544"/>
            <a:chExt cx="1152" cy="538"/>
          </a:xfrm>
        </p:grpSpPr>
        <p:sp>
          <p:nvSpPr>
            <p:cNvPr id="3109" name="AutoShape 37"/>
            <p:cNvSpPr>
              <a:spLocks/>
            </p:cNvSpPr>
            <p:nvPr/>
          </p:nvSpPr>
          <p:spPr bwMode="auto">
            <a:xfrm rot="5395779">
              <a:off x="1248" y="2112"/>
              <a:ext cx="288" cy="1152"/>
            </a:xfrm>
            <a:prstGeom prst="rightBrace">
              <a:avLst>
                <a:gd name="adj1" fmla="val 33333"/>
                <a:gd name="adj2" fmla="val 47963"/>
              </a:avLst>
            </a:prstGeom>
            <a:noFill/>
            <a:ln w="9525">
              <a:solidFill>
                <a:srgbClr val="79117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" name="Text Box 38"/>
            <p:cNvSpPr txBox="1">
              <a:spLocks noChangeArrowheads="1"/>
            </p:cNvSpPr>
            <p:nvPr/>
          </p:nvSpPr>
          <p:spPr bwMode="auto">
            <a:xfrm>
              <a:off x="1296" y="2832"/>
              <a:ext cx="4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rgbClr val="791179"/>
                  </a:solidFill>
                </a:rPr>
                <a:t>6 l</a:t>
              </a:r>
            </a:p>
          </p:txBody>
        </p:sp>
        <p:grpSp>
          <p:nvGrpSpPr>
            <p:cNvPr id="3111" name="Group 39"/>
            <p:cNvGrpSpPr>
              <a:grpSpLocks/>
            </p:cNvGrpSpPr>
            <p:nvPr/>
          </p:nvGrpSpPr>
          <p:grpSpPr bwMode="auto">
            <a:xfrm>
              <a:off x="816" y="2544"/>
              <a:ext cx="1152" cy="0"/>
              <a:chOff x="2640" y="2304"/>
              <a:chExt cx="1152" cy="0"/>
            </a:xfrm>
          </p:grpSpPr>
          <p:grpSp>
            <p:nvGrpSpPr>
              <p:cNvPr id="3112" name="Group 40"/>
              <p:cNvGrpSpPr>
                <a:grpSpLocks/>
              </p:cNvGrpSpPr>
              <p:nvPr/>
            </p:nvGrpSpPr>
            <p:grpSpPr bwMode="auto">
              <a:xfrm>
                <a:off x="2640" y="2304"/>
                <a:ext cx="384" cy="0"/>
                <a:chOff x="2640" y="2304"/>
                <a:chExt cx="384" cy="0"/>
              </a:xfrm>
            </p:grpSpPr>
            <p:sp>
              <p:nvSpPr>
                <p:cNvPr id="3113" name="Line 41"/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114" name="Line 42"/>
                <p:cNvSpPr>
                  <a:spLocks noChangeShapeType="1"/>
                </p:cNvSpPr>
                <p:nvPr/>
              </p:nvSpPr>
              <p:spPr bwMode="auto">
                <a:xfrm>
                  <a:off x="2832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115" name="Group 43"/>
              <p:cNvGrpSpPr>
                <a:grpSpLocks/>
              </p:cNvGrpSpPr>
              <p:nvPr/>
            </p:nvGrpSpPr>
            <p:grpSpPr bwMode="auto">
              <a:xfrm>
                <a:off x="3024" y="2304"/>
                <a:ext cx="384" cy="0"/>
                <a:chOff x="2640" y="2304"/>
                <a:chExt cx="384" cy="0"/>
              </a:xfrm>
            </p:grpSpPr>
            <p:sp>
              <p:nvSpPr>
                <p:cNvPr id="3116" name="Line 44"/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117" name="Line 45"/>
                <p:cNvSpPr>
                  <a:spLocks noChangeShapeType="1"/>
                </p:cNvSpPr>
                <p:nvPr/>
              </p:nvSpPr>
              <p:spPr bwMode="auto">
                <a:xfrm>
                  <a:off x="2832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118" name="Group 46"/>
              <p:cNvGrpSpPr>
                <a:grpSpLocks/>
              </p:cNvGrpSpPr>
              <p:nvPr/>
            </p:nvGrpSpPr>
            <p:grpSpPr bwMode="auto">
              <a:xfrm>
                <a:off x="3408" y="2304"/>
                <a:ext cx="384" cy="0"/>
                <a:chOff x="2640" y="2304"/>
                <a:chExt cx="384" cy="0"/>
              </a:xfrm>
            </p:grpSpPr>
            <p:sp>
              <p:nvSpPr>
                <p:cNvPr id="3119" name="Line 47"/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120" name="Line 48"/>
                <p:cNvSpPr>
                  <a:spLocks noChangeShapeType="1"/>
                </p:cNvSpPr>
                <p:nvPr/>
              </p:nvSpPr>
              <p:spPr bwMode="auto">
                <a:xfrm>
                  <a:off x="2832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121" name="Group 49"/>
          <p:cNvGrpSpPr>
            <a:grpSpLocks/>
          </p:cNvGrpSpPr>
          <p:nvPr/>
        </p:nvGrpSpPr>
        <p:grpSpPr bwMode="auto">
          <a:xfrm>
            <a:off x="533400" y="4572000"/>
            <a:ext cx="3048000" cy="777875"/>
            <a:chOff x="912" y="3600"/>
            <a:chExt cx="1920" cy="490"/>
          </a:xfrm>
        </p:grpSpPr>
        <p:grpSp>
          <p:nvGrpSpPr>
            <p:cNvPr id="3122" name="Group 50"/>
            <p:cNvGrpSpPr>
              <a:grpSpLocks/>
            </p:cNvGrpSpPr>
            <p:nvPr/>
          </p:nvGrpSpPr>
          <p:grpSpPr bwMode="auto">
            <a:xfrm>
              <a:off x="912" y="3600"/>
              <a:ext cx="960" cy="490"/>
              <a:chOff x="912" y="3600"/>
              <a:chExt cx="960" cy="490"/>
            </a:xfrm>
          </p:grpSpPr>
          <p:grpSp>
            <p:nvGrpSpPr>
              <p:cNvPr id="3123" name="Group 51"/>
              <p:cNvGrpSpPr>
                <a:grpSpLocks/>
              </p:cNvGrpSpPr>
              <p:nvPr/>
            </p:nvGrpSpPr>
            <p:grpSpPr bwMode="auto">
              <a:xfrm>
                <a:off x="912" y="3600"/>
                <a:ext cx="960" cy="0"/>
                <a:chOff x="912" y="3600"/>
                <a:chExt cx="960" cy="0"/>
              </a:xfrm>
            </p:grpSpPr>
            <p:sp>
              <p:nvSpPr>
                <p:cNvPr id="3124" name="Line 52"/>
                <p:cNvSpPr>
                  <a:spLocks noChangeShapeType="1"/>
                </p:cNvSpPr>
                <p:nvPr/>
              </p:nvSpPr>
              <p:spPr bwMode="auto">
                <a:xfrm>
                  <a:off x="912" y="3600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125" name="Line 53"/>
                <p:cNvSpPr>
                  <a:spLocks noChangeShapeType="1"/>
                </p:cNvSpPr>
                <p:nvPr/>
              </p:nvSpPr>
              <p:spPr bwMode="auto">
                <a:xfrm>
                  <a:off x="1104" y="3600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126" name="Line 54"/>
                <p:cNvSpPr>
                  <a:spLocks noChangeShapeType="1"/>
                </p:cNvSpPr>
                <p:nvPr/>
              </p:nvSpPr>
              <p:spPr bwMode="auto">
                <a:xfrm>
                  <a:off x="1296" y="3600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127" name="Line 55"/>
                <p:cNvSpPr>
                  <a:spLocks noChangeShapeType="1"/>
                </p:cNvSpPr>
                <p:nvPr/>
              </p:nvSpPr>
              <p:spPr bwMode="auto">
                <a:xfrm>
                  <a:off x="1488" y="3600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128" name="Line 56"/>
                <p:cNvSpPr>
                  <a:spLocks noChangeShapeType="1"/>
                </p:cNvSpPr>
                <p:nvPr/>
              </p:nvSpPr>
              <p:spPr bwMode="auto">
                <a:xfrm>
                  <a:off x="1680" y="3600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791179"/>
                  </a:solidFill>
                  <a:miter lim="800000"/>
                  <a:headEnd type="oval" w="med" len="med"/>
                  <a:tailEnd type="oval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3129" name="AutoShape 57"/>
              <p:cNvSpPr>
                <a:spLocks/>
              </p:cNvSpPr>
              <p:nvPr/>
            </p:nvSpPr>
            <p:spPr bwMode="auto">
              <a:xfrm rot="5392461" flipV="1">
                <a:off x="1320" y="3240"/>
                <a:ext cx="144" cy="960"/>
              </a:xfrm>
              <a:prstGeom prst="rightBrace">
                <a:avLst>
                  <a:gd name="adj1" fmla="val 55556"/>
                  <a:gd name="adj2" fmla="val 50514"/>
                </a:avLst>
              </a:prstGeom>
              <a:noFill/>
              <a:ln w="9525">
                <a:solidFill>
                  <a:srgbClr val="79117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0" name="Text Box 58"/>
              <p:cNvSpPr txBox="1">
                <a:spLocks noChangeArrowheads="1"/>
              </p:cNvSpPr>
              <p:nvPr/>
            </p:nvSpPr>
            <p:spPr bwMode="auto">
              <a:xfrm>
                <a:off x="1200" y="3840"/>
                <a:ext cx="4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>
                    <a:solidFill>
                      <a:srgbClr val="791179"/>
                    </a:solidFill>
                  </a:rPr>
                  <a:t>? l</a:t>
                </a:r>
              </a:p>
            </p:txBody>
          </p:sp>
        </p:grpSp>
        <p:grpSp>
          <p:nvGrpSpPr>
            <p:cNvPr id="3131" name="Group 59"/>
            <p:cNvGrpSpPr>
              <a:grpSpLocks/>
            </p:cNvGrpSpPr>
            <p:nvPr/>
          </p:nvGrpSpPr>
          <p:grpSpPr bwMode="auto">
            <a:xfrm>
              <a:off x="1872" y="3600"/>
              <a:ext cx="960" cy="490"/>
              <a:chOff x="1872" y="3600"/>
              <a:chExt cx="960" cy="490"/>
            </a:xfrm>
          </p:grpSpPr>
          <p:sp>
            <p:nvSpPr>
              <p:cNvPr id="3132" name="AutoShape 60"/>
              <p:cNvSpPr>
                <a:spLocks/>
              </p:cNvSpPr>
              <p:nvPr/>
            </p:nvSpPr>
            <p:spPr bwMode="auto">
              <a:xfrm rot="5392461" flipV="1">
                <a:off x="2280" y="3240"/>
                <a:ext cx="144" cy="960"/>
              </a:xfrm>
              <a:prstGeom prst="rightBrace">
                <a:avLst>
                  <a:gd name="adj1" fmla="val 55556"/>
                  <a:gd name="adj2" fmla="val 50514"/>
                </a:avLst>
              </a:prstGeom>
              <a:noFill/>
              <a:ln w="9525">
                <a:solidFill>
                  <a:srgbClr val="79117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133" name="Group 61"/>
              <p:cNvGrpSpPr>
                <a:grpSpLocks/>
              </p:cNvGrpSpPr>
              <p:nvPr/>
            </p:nvGrpSpPr>
            <p:grpSpPr bwMode="auto">
              <a:xfrm>
                <a:off x="1872" y="3600"/>
                <a:ext cx="960" cy="490"/>
                <a:chOff x="1872" y="3600"/>
                <a:chExt cx="960" cy="490"/>
              </a:xfrm>
            </p:grpSpPr>
            <p:sp>
              <p:nvSpPr>
                <p:cNvPr id="3134" name="Line 62"/>
                <p:cNvSpPr>
                  <a:spLocks noChangeShapeType="1"/>
                </p:cNvSpPr>
                <p:nvPr/>
              </p:nvSpPr>
              <p:spPr bwMode="auto">
                <a:xfrm>
                  <a:off x="1872" y="3600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135" name="Group 63"/>
                <p:cNvGrpSpPr>
                  <a:grpSpLocks/>
                </p:cNvGrpSpPr>
                <p:nvPr/>
              </p:nvGrpSpPr>
              <p:grpSpPr bwMode="auto">
                <a:xfrm>
                  <a:off x="2064" y="3600"/>
                  <a:ext cx="768" cy="0"/>
                  <a:chOff x="3792" y="2304"/>
                  <a:chExt cx="768" cy="0"/>
                </a:xfrm>
              </p:grpSpPr>
              <p:grpSp>
                <p:nvGrpSpPr>
                  <p:cNvPr id="3136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3792" y="2304"/>
                    <a:ext cx="384" cy="0"/>
                    <a:chOff x="2640" y="2304"/>
                    <a:chExt cx="384" cy="0"/>
                  </a:xfrm>
                </p:grpSpPr>
                <p:sp>
                  <p:nvSpPr>
                    <p:cNvPr id="3137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0" y="2304"/>
                      <a:ext cx="1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791179"/>
                      </a:solidFill>
                      <a:miter lim="800000"/>
                      <a:headEnd type="oval" w="med" len="med"/>
                      <a:tailEnd type="oval" w="med" len="med"/>
                    </a:ln>
                    <a:effectLst/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8" name="Line 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2304"/>
                      <a:ext cx="1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791179"/>
                      </a:solidFill>
                      <a:miter lim="800000"/>
                      <a:headEnd type="oval" w="med" len="med"/>
                      <a:tailEnd type="oval" w="med" len="med"/>
                    </a:ln>
                    <a:effectLst/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39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4176" y="2304"/>
                    <a:ext cx="384" cy="0"/>
                    <a:chOff x="2640" y="2304"/>
                    <a:chExt cx="384" cy="0"/>
                  </a:xfrm>
                </p:grpSpPr>
                <p:sp>
                  <p:nvSpPr>
                    <p:cNvPr id="3140" name="Line 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0" y="2304"/>
                      <a:ext cx="1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791179"/>
                      </a:solidFill>
                      <a:miter lim="800000"/>
                      <a:headEnd type="oval" w="med" len="med"/>
                      <a:tailEnd type="oval" w="med" len="med"/>
                    </a:ln>
                    <a:effectLst/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1" name="Line 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2304"/>
                      <a:ext cx="1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791179"/>
                      </a:solidFill>
                      <a:miter lim="800000"/>
                      <a:headEnd type="oval" w="med" len="med"/>
                      <a:tailEnd type="oval" w="med" len="med"/>
                    </a:ln>
                    <a:effectLst/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142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2208" y="3840"/>
                  <a:ext cx="43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en-US" sz="2000">
                      <a:solidFill>
                        <a:srgbClr val="791179"/>
                      </a:solidFill>
                    </a:rPr>
                    <a:t>? l</a:t>
                  </a:r>
                </a:p>
              </p:txBody>
            </p:sp>
          </p:grpSp>
        </p:grpSp>
      </p:grpSp>
      <p:sp>
        <p:nvSpPr>
          <p:cNvPr id="3146" name="Text Box 74"/>
          <p:cNvSpPr txBox="1">
            <a:spLocks noChangeArrowheads="1"/>
          </p:cNvSpPr>
          <p:nvPr/>
        </p:nvSpPr>
        <p:spPr bwMode="auto">
          <a:xfrm>
            <a:off x="6019800" y="32004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>
              <a:solidFill>
                <a:schemeClr val="tx1"/>
              </a:solidFill>
            </a:endParaRPr>
          </a:p>
        </p:txBody>
      </p:sp>
      <p:grpSp>
        <p:nvGrpSpPr>
          <p:cNvPr id="3147" name="Group 75"/>
          <p:cNvGrpSpPr>
            <a:grpSpLocks/>
          </p:cNvGrpSpPr>
          <p:nvPr/>
        </p:nvGrpSpPr>
        <p:grpSpPr bwMode="auto">
          <a:xfrm flipH="1">
            <a:off x="5562600" y="2895600"/>
            <a:ext cx="2895600" cy="1847850"/>
            <a:chOff x="3552" y="1824"/>
            <a:chExt cx="1920" cy="1392"/>
          </a:xfrm>
        </p:grpSpPr>
        <p:grpSp>
          <p:nvGrpSpPr>
            <p:cNvPr id="3148" name="Group 76"/>
            <p:cNvGrpSpPr>
              <a:grpSpLocks/>
            </p:cNvGrpSpPr>
            <p:nvPr/>
          </p:nvGrpSpPr>
          <p:grpSpPr bwMode="auto">
            <a:xfrm>
              <a:off x="3552" y="1824"/>
              <a:ext cx="1920" cy="1008"/>
              <a:chOff x="624" y="1920"/>
              <a:chExt cx="1920" cy="1008"/>
            </a:xfrm>
          </p:grpSpPr>
          <p:sp>
            <p:nvSpPr>
              <p:cNvPr id="3149" name="AutoShape 77"/>
              <p:cNvSpPr>
                <a:spLocks noChangeArrowheads="1"/>
              </p:cNvSpPr>
              <p:nvPr/>
            </p:nvSpPr>
            <p:spPr bwMode="auto">
              <a:xfrm>
                <a:off x="1872" y="1920"/>
                <a:ext cx="672" cy="1008"/>
              </a:xfrm>
              <a:prstGeom prst="can">
                <a:avLst>
                  <a:gd name="adj" fmla="val 375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0" name="AutoShape 78"/>
              <p:cNvSpPr>
                <a:spLocks noChangeArrowheads="1"/>
              </p:cNvSpPr>
              <p:nvPr/>
            </p:nvSpPr>
            <p:spPr bwMode="auto">
              <a:xfrm>
                <a:off x="1872" y="2160"/>
                <a:ext cx="672" cy="768"/>
              </a:xfrm>
              <a:prstGeom prst="can">
                <a:avLst>
                  <a:gd name="adj" fmla="val 28571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151" name="Group 79"/>
              <p:cNvGrpSpPr>
                <a:grpSpLocks/>
              </p:cNvGrpSpPr>
              <p:nvPr/>
            </p:nvGrpSpPr>
            <p:grpSpPr bwMode="auto">
              <a:xfrm>
                <a:off x="624" y="1920"/>
                <a:ext cx="672" cy="1008"/>
                <a:chOff x="624" y="1920"/>
                <a:chExt cx="672" cy="1008"/>
              </a:xfrm>
            </p:grpSpPr>
            <p:sp>
              <p:nvSpPr>
                <p:cNvPr id="3152" name="AutoShape 80"/>
                <p:cNvSpPr>
                  <a:spLocks noChangeArrowheads="1"/>
                </p:cNvSpPr>
                <p:nvPr/>
              </p:nvSpPr>
              <p:spPr bwMode="auto">
                <a:xfrm>
                  <a:off x="624" y="2448"/>
                  <a:ext cx="672" cy="480"/>
                </a:xfrm>
                <a:prstGeom prst="can">
                  <a:avLst>
                    <a:gd name="adj" fmla="val 25000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3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817" y="2544"/>
                  <a:ext cx="336" cy="3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en-US" sz="2400">
                      <a:solidFill>
                        <a:schemeClr val="tx1"/>
                      </a:solidFill>
                    </a:rPr>
                    <a:t>4 l</a:t>
                  </a:r>
                </a:p>
              </p:txBody>
            </p:sp>
            <p:sp>
              <p:nvSpPr>
                <p:cNvPr id="3154" name="AutoShape 82"/>
                <p:cNvSpPr>
                  <a:spLocks noChangeArrowheads="1"/>
                </p:cNvSpPr>
                <p:nvPr/>
              </p:nvSpPr>
              <p:spPr bwMode="auto">
                <a:xfrm>
                  <a:off x="624" y="1920"/>
                  <a:ext cx="672" cy="1008"/>
                </a:xfrm>
                <a:prstGeom prst="can">
                  <a:avLst>
                    <a:gd name="adj" fmla="val 37500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155" name="Text Box 83"/>
              <p:cNvSpPr txBox="1">
                <a:spLocks noChangeArrowheads="1"/>
              </p:cNvSpPr>
              <p:nvPr/>
            </p:nvSpPr>
            <p:spPr bwMode="auto">
              <a:xfrm>
                <a:off x="2064" y="2496"/>
                <a:ext cx="384" cy="3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400">
                    <a:solidFill>
                      <a:schemeClr val="tx1"/>
                    </a:solidFill>
                  </a:rPr>
                  <a:t>6 l</a:t>
                </a:r>
              </a:p>
            </p:txBody>
          </p:sp>
        </p:grpSp>
        <p:sp>
          <p:nvSpPr>
            <p:cNvPr id="3156" name="AutoShape 84"/>
            <p:cNvSpPr>
              <a:spLocks/>
            </p:cNvSpPr>
            <p:nvPr/>
          </p:nvSpPr>
          <p:spPr bwMode="auto">
            <a:xfrm rot="16160405">
              <a:off x="4320" y="2352"/>
              <a:ext cx="336" cy="1392"/>
            </a:xfrm>
            <a:prstGeom prst="leftBrace">
              <a:avLst>
                <a:gd name="adj1" fmla="val 34524"/>
                <a:gd name="adj2" fmla="val 5172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57" name="Text Box 85"/>
          <p:cNvSpPr txBox="1">
            <a:spLocks noChangeArrowheads="1"/>
          </p:cNvSpPr>
          <p:nvPr/>
        </p:nvSpPr>
        <p:spPr bwMode="auto">
          <a:xfrm>
            <a:off x="5867400" y="52578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>
              <a:solidFill>
                <a:schemeClr val="tx1"/>
              </a:solidFill>
            </a:endParaRPr>
          </a:p>
        </p:txBody>
      </p:sp>
      <p:grpSp>
        <p:nvGrpSpPr>
          <p:cNvPr id="3158" name="Group 86"/>
          <p:cNvGrpSpPr>
            <a:grpSpLocks/>
          </p:cNvGrpSpPr>
          <p:nvPr/>
        </p:nvGrpSpPr>
        <p:grpSpPr bwMode="auto">
          <a:xfrm>
            <a:off x="5651500" y="4572000"/>
            <a:ext cx="2806700" cy="1524000"/>
            <a:chOff x="528" y="3312"/>
            <a:chExt cx="1920" cy="1008"/>
          </a:xfrm>
        </p:grpSpPr>
        <p:grpSp>
          <p:nvGrpSpPr>
            <p:cNvPr id="3159" name="Group 87"/>
            <p:cNvGrpSpPr>
              <a:grpSpLocks/>
            </p:cNvGrpSpPr>
            <p:nvPr/>
          </p:nvGrpSpPr>
          <p:grpSpPr bwMode="auto">
            <a:xfrm>
              <a:off x="1776" y="3312"/>
              <a:ext cx="672" cy="1008"/>
              <a:chOff x="624" y="3168"/>
              <a:chExt cx="672" cy="1008"/>
            </a:xfrm>
          </p:grpSpPr>
          <p:sp>
            <p:nvSpPr>
              <p:cNvPr id="3160" name="AutoShape 88"/>
              <p:cNvSpPr>
                <a:spLocks noChangeArrowheads="1"/>
              </p:cNvSpPr>
              <p:nvPr/>
            </p:nvSpPr>
            <p:spPr bwMode="auto">
              <a:xfrm>
                <a:off x="624" y="3552"/>
                <a:ext cx="672" cy="624"/>
              </a:xfrm>
              <a:prstGeom prst="can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61" name="Text Box 89"/>
              <p:cNvSpPr txBox="1">
                <a:spLocks noChangeArrowheads="1"/>
              </p:cNvSpPr>
              <p:nvPr/>
            </p:nvSpPr>
            <p:spPr bwMode="auto">
              <a:xfrm>
                <a:off x="768" y="3792"/>
                <a:ext cx="336" cy="3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400">
                    <a:solidFill>
                      <a:schemeClr val="tx1"/>
                    </a:solidFill>
                  </a:rPr>
                  <a:t>? l</a:t>
                </a:r>
              </a:p>
            </p:txBody>
          </p:sp>
          <p:sp>
            <p:nvSpPr>
              <p:cNvPr id="3162" name="AutoShape 90"/>
              <p:cNvSpPr>
                <a:spLocks noChangeArrowheads="1"/>
              </p:cNvSpPr>
              <p:nvPr/>
            </p:nvSpPr>
            <p:spPr bwMode="auto">
              <a:xfrm>
                <a:off x="624" y="3168"/>
                <a:ext cx="672" cy="1008"/>
              </a:xfrm>
              <a:prstGeom prst="can">
                <a:avLst>
                  <a:gd name="adj" fmla="val 37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63" name="Group 91"/>
            <p:cNvGrpSpPr>
              <a:grpSpLocks/>
            </p:cNvGrpSpPr>
            <p:nvPr/>
          </p:nvGrpSpPr>
          <p:grpSpPr bwMode="auto">
            <a:xfrm>
              <a:off x="528" y="3312"/>
              <a:ext cx="672" cy="1008"/>
              <a:chOff x="624" y="3168"/>
              <a:chExt cx="672" cy="1008"/>
            </a:xfrm>
          </p:grpSpPr>
          <p:sp>
            <p:nvSpPr>
              <p:cNvPr id="3164" name="AutoShape 92"/>
              <p:cNvSpPr>
                <a:spLocks noChangeArrowheads="1"/>
              </p:cNvSpPr>
              <p:nvPr/>
            </p:nvSpPr>
            <p:spPr bwMode="auto">
              <a:xfrm>
                <a:off x="624" y="3552"/>
                <a:ext cx="672" cy="624"/>
              </a:xfrm>
              <a:prstGeom prst="can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65" name="Text Box 93"/>
              <p:cNvSpPr txBox="1">
                <a:spLocks noChangeArrowheads="1"/>
              </p:cNvSpPr>
              <p:nvPr/>
            </p:nvSpPr>
            <p:spPr bwMode="auto">
              <a:xfrm>
                <a:off x="768" y="3792"/>
                <a:ext cx="336" cy="3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400">
                    <a:solidFill>
                      <a:schemeClr val="tx1"/>
                    </a:solidFill>
                  </a:rPr>
                  <a:t>? l</a:t>
                </a:r>
              </a:p>
            </p:txBody>
          </p:sp>
          <p:sp>
            <p:nvSpPr>
              <p:cNvPr id="3166" name="AutoShape 94"/>
              <p:cNvSpPr>
                <a:spLocks noChangeArrowheads="1"/>
              </p:cNvSpPr>
              <p:nvPr/>
            </p:nvSpPr>
            <p:spPr bwMode="auto">
              <a:xfrm>
                <a:off x="624" y="3168"/>
                <a:ext cx="672" cy="1008"/>
              </a:xfrm>
              <a:prstGeom prst="can">
                <a:avLst>
                  <a:gd name="adj" fmla="val 37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67" name="Text Box 95"/>
          <p:cNvSpPr txBox="1">
            <a:spLocks noChangeArrowheads="1"/>
          </p:cNvSpPr>
          <p:nvPr/>
        </p:nvSpPr>
        <p:spPr bwMode="auto">
          <a:xfrm>
            <a:off x="4800600" y="2895600"/>
            <a:ext cx="4343400" cy="155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1109B7"/>
                </a:solidFill>
              </a:rPr>
              <a:t>Bài giải</a:t>
            </a:r>
          </a:p>
          <a:p>
            <a:r>
              <a:rPr lang="en-US" sz="2400" b="1">
                <a:solidFill>
                  <a:schemeClr val="tx2"/>
                </a:solidFill>
              </a:rPr>
              <a:t>Tổng số lít dầu của hai can là:</a:t>
            </a:r>
          </a:p>
          <a:p>
            <a:endParaRPr lang="en-US" sz="2400" b="1" u="sng"/>
          </a:p>
        </p:txBody>
      </p:sp>
      <p:sp>
        <p:nvSpPr>
          <p:cNvPr id="3168" name="Text Box 96"/>
          <p:cNvSpPr txBox="1">
            <a:spLocks noChangeArrowheads="1"/>
          </p:cNvSpPr>
          <p:nvPr/>
        </p:nvSpPr>
        <p:spPr bwMode="auto">
          <a:xfrm>
            <a:off x="5638800" y="3962400"/>
            <a:ext cx="3505200" cy="895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2400" b="1">
                <a:solidFill>
                  <a:schemeClr val="tx2"/>
                </a:solidFill>
              </a:rPr>
              <a:t>6 + 4 = 10 ( lít )</a:t>
            </a:r>
          </a:p>
          <a:p>
            <a:endParaRPr lang="en-US" sz="2400" b="1" u="sng"/>
          </a:p>
        </p:txBody>
      </p:sp>
      <p:sp>
        <p:nvSpPr>
          <p:cNvPr id="3169" name="Text Box 97"/>
          <p:cNvSpPr txBox="1">
            <a:spLocks noChangeArrowheads="1"/>
          </p:cNvSpPr>
          <p:nvPr/>
        </p:nvSpPr>
        <p:spPr bwMode="auto">
          <a:xfrm>
            <a:off x="4724400" y="4267200"/>
            <a:ext cx="4419600" cy="1150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2400" b="1">
                <a:solidFill>
                  <a:schemeClr val="tx2"/>
                </a:solidFill>
              </a:rPr>
              <a:t>Số lít dầu rót đều vào mỗi can là:</a:t>
            </a:r>
          </a:p>
          <a:p>
            <a:endParaRPr lang="en-US" sz="2400" b="1" u="sng"/>
          </a:p>
        </p:txBody>
      </p:sp>
      <p:sp>
        <p:nvSpPr>
          <p:cNvPr id="3170" name="Text Box 98"/>
          <p:cNvSpPr txBox="1">
            <a:spLocks noChangeArrowheads="1"/>
          </p:cNvSpPr>
          <p:nvPr/>
        </p:nvSpPr>
        <p:spPr bwMode="auto">
          <a:xfrm>
            <a:off x="5715000" y="4724400"/>
            <a:ext cx="2286000" cy="895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2400" b="1">
                <a:solidFill>
                  <a:schemeClr val="tx2"/>
                </a:solidFill>
              </a:rPr>
              <a:t>10 : 2 = 5 ( lít )</a:t>
            </a:r>
          </a:p>
          <a:p>
            <a:endParaRPr lang="en-US" sz="2400" b="1" u="sng"/>
          </a:p>
        </p:txBody>
      </p:sp>
      <p:sp>
        <p:nvSpPr>
          <p:cNvPr id="3171" name="Text Box 99"/>
          <p:cNvSpPr txBox="1">
            <a:spLocks noChangeArrowheads="1"/>
          </p:cNvSpPr>
          <p:nvPr/>
        </p:nvSpPr>
        <p:spPr bwMode="auto">
          <a:xfrm>
            <a:off x="6248400" y="5257800"/>
            <a:ext cx="2133600" cy="895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2400" b="1">
                <a:solidFill>
                  <a:schemeClr val="tx2"/>
                </a:solidFill>
              </a:rPr>
              <a:t>Đáp số : 5 </a:t>
            </a:r>
            <a:r>
              <a:rPr lang="en-US" sz="2400">
                <a:solidFill>
                  <a:schemeClr val="tx2"/>
                </a:solidFill>
              </a:rPr>
              <a:t>l</a:t>
            </a:r>
            <a:r>
              <a:rPr lang="en-US" sz="2400">
                <a:solidFill>
                  <a:schemeClr val="tx1"/>
                </a:solidFill>
              </a:rPr>
              <a:t>ít</a:t>
            </a:r>
            <a:endParaRPr lang="en-US" sz="2400">
              <a:solidFill>
                <a:schemeClr val="tx2"/>
              </a:solidFill>
            </a:endParaRPr>
          </a:p>
          <a:p>
            <a:endParaRPr lang="en-US" sz="2400" b="1" u="sng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31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3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" dur="500"/>
                                        <p:tgtEl>
                                          <p:spTgt spid="3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31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  <p:bldP spid="3097" grpId="0" autoUpdateAnimBg="0"/>
      <p:bldP spid="3167" grpId="0"/>
      <p:bldP spid="3168" grpId="0"/>
      <p:bldP spid="3169" grpId="0"/>
      <p:bldP spid="3170" grpId="0"/>
      <p:bldP spid="31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3384550"/>
            <a:ext cx="8153400" cy="1600200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</a:t>
            </a:r>
            <a:r>
              <a:rPr lang="en-US" sz="2800" dirty="0" err="1">
                <a:solidFill>
                  <a:srgbClr val="000000"/>
                </a:solidFill>
              </a:rPr>
              <a:t>Lấy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tổng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số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</a:rPr>
              <a:t>í</a:t>
            </a:r>
            <a:r>
              <a:rPr lang="en-US" sz="2800" dirty="0" err="1">
                <a:solidFill>
                  <a:srgbClr val="000000"/>
                </a:solidFill>
              </a:rPr>
              <a:t>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dầu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chia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cho</a:t>
            </a:r>
            <a:r>
              <a:rPr lang="en-US" sz="2800" dirty="0">
                <a:solidFill>
                  <a:srgbClr val="000000"/>
                </a:solidFill>
              </a:rPr>
              <a:t> 2 </a:t>
            </a:r>
            <a:r>
              <a:rPr lang="en-US" sz="2800" dirty="0" err="1">
                <a:solidFill>
                  <a:srgbClr val="000000"/>
                </a:solidFill>
              </a:rPr>
              <a:t>được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số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</a:rPr>
              <a:t>í</a:t>
            </a:r>
            <a:r>
              <a:rPr lang="en-US" sz="2800" dirty="0" err="1">
                <a:solidFill>
                  <a:srgbClr val="000000"/>
                </a:solidFill>
              </a:rPr>
              <a:t>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dầu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r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</a:rPr>
              <a:t>ó</a:t>
            </a:r>
            <a:r>
              <a:rPr lang="en-US" sz="2800" dirty="0" err="1">
                <a:solidFill>
                  <a:srgbClr val="000000"/>
                </a:solidFill>
              </a:rPr>
              <a:t>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đều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v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</a:rPr>
              <a:t>à</a:t>
            </a:r>
            <a:r>
              <a:rPr lang="en-US" sz="2800" dirty="0" err="1">
                <a:solidFill>
                  <a:srgbClr val="000000"/>
                </a:solidFill>
              </a:rPr>
              <a:t>o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mỗi</a:t>
            </a:r>
            <a:r>
              <a:rPr lang="en-US" sz="2800" dirty="0">
                <a:solidFill>
                  <a:srgbClr val="000000"/>
                </a:solidFill>
              </a:rPr>
              <a:t> can:</a:t>
            </a: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2800" dirty="0">
                <a:solidFill>
                  <a:srgbClr val="000000"/>
                </a:solidFill>
              </a:rPr>
              <a:t>( 6 + 4) : 2 = 5 ( l)</a:t>
            </a: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2800" dirty="0">
                <a:solidFill>
                  <a:srgbClr val="6666FF"/>
                </a:solidFill>
              </a:rPr>
              <a:t/>
            </a:r>
            <a:br>
              <a:rPr lang="en-US" sz="2800" dirty="0">
                <a:solidFill>
                  <a:srgbClr val="6666FF"/>
                </a:solidFill>
              </a:rPr>
            </a:br>
            <a:r>
              <a:rPr lang="en-US" sz="2800" dirty="0">
                <a:solidFill>
                  <a:srgbClr val="BC2910"/>
                </a:solidFill>
              </a:rPr>
              <a:t/>
            </a:r>
            <a:br>
              <a:rPr lang="en-US" sz="2800" dirty="0">
                <a:solidFill>
                  <a:srgbClr val="BC2910"/>
                </a:solidFill>
              </a:rPr>
            </a:br>
            <a:endParaRPr lang="en-US" sz="2800" dirty="0">
              <a:solidFill>
                <a:srgbClr val="BC2910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066800" y="9906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u="sng"/>
              <a:t>Nhận xét: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371600" y="5029200"/>
            <a:ext cx="6934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00"/>
                </a:solidFill>
                <a:sym typeface="Wingdings" pitchFamily="2" charset="2"/>
              </a:rPr>
              <a:t></a:t>
            </a:r>
            <a:r>
              <a:rPr lang="en-US" sz="2800">
                <a:solidFill>
                  <a:srgbClr val="000000"/>
                </a:solidFill>
              </a:rPr>
              <a:t> Ta nói: Can thứ nhất có 6 lít, can thứ hai có 4 lít, trung bình mỗi can có 5 lít.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371600" y="3657600"/>
            <a:ext cx="6477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BC2910"/>
                </a:solidFill>
              </a:rPr>
              <a:t> </a:t>
            </a:r>
            <a:r>
              <a:rPr lang="en-US" sz="2800">
                <a:solidFill>
                  <a:srgbClr val="000000"/>
                </a:solidFill>
              </a:rPr>
              <a:t>Ta gọi số 5 là số trung bình cộng của hai số 6 và 4.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09600" y="1524000"/>
            <a:ext cx="7848600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US" sz="2800">
                <a:solidFill>
                  <a:srgbClr val="000000"/>
                </a:solidFill>
              </a:rPr>
              <a:t>Muốn biết khi chia đều mỗi can có bao nhiêu lít dầu</a:t>
            </a:r>
          </a:p>
          <a:p>
            <a:pPr>
              <a:lnSpc>
                <a:spcPct val="60000"/>
              </a:lnSpc>
            </a:pPr>
            <a:r>
              <a:rPr lang="en-US" sz="2800">
                <a:solidFill>
                  <a:srgbClr val="000000"/>
                </a:solidFill>
              </a:rPr>
              <a:t>ta làm thế nào?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5" grpId="0" autoUpdateAnimBg="0"/>
      <p:bldP spid="512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990600"/>
            <a:ext cx="1752600" cy="608013"/>
          </a:xfrm>
        </p:spPr>
        <p:txBody>
          <a:bodyPr/>
          <a:lstStyle/>
          <a:p>
            <a:r>
              <a:rPr lang="en-US" sz="2800" b="1" u="sng"/>
              <a:t>B</a:t>
            </a:r>
            <a:r>
              <a:rPr lang="vi-VN" sz="2800" b="1" u="sng"/>
              <a:t>ài</a:t>
            </a:r>
            <a:r>
              <a:rPr lang="en-US" sz="2800" b="1" u="sng"/>
              <a:t> s</a:t>
            </a:r>
            <a:r>
              <a:rPr lang="vi-VN" sz="2800" b="1" u="sng"/>
              <a:t>ố</a:t>
            </a:r>
            <a:r>
              <a:rPr lang="en-US" sz="2800" b="1" u="sng"/>
              <a:t> 2:</a:t>
            </a:r>
            <a:endParaRPr lang="vi-VN" sz="2800" b="1" u="sng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2000" y="1600200"/>
            <a:ext cx="838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Số học sinh của 3 lớp lần lượt là 25 học sinh, 27 học sinh, 32 học sinh. Hỏi trung bình mỗi lớp có bao nhiêu học sinh?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219200" y="2362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u="sng">
                <a:solidFill>
                  <a:schemeClr val="tx2"/>
                </a:solidFill>
              </a:rPr>
              <a:t>Tóm tắt: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533400" y="4267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u="sng">
                <a:solidFill>
                  <a:schemeClr val="tx2"/>
                </a:solidFill>
              </a:rPr>
              <a:t>Bài giải</a:t>
            </a:r>
          </a:p>
        </p:txBody>
      </p:sp>
      <p:grpSp>
        <p:nvGrpSpPr>
          <p:cNvPr id="6207" name="Group 63"/>
          <p:cNvGrpSpPr>
            <a:grpSpLocks/>
          </p:cNvGrpSpPr>
          <p:nvPr/>
        </p:nvGrpSpPr>
        <p:grpSpPr bwMode="auto">
          <a:xfrm>
            <a:off x="533400" y="2667000"/>
            <a:ext cx="8040688" cy="1595438"/>
            <a:chOff x="336" y="1680"/>
            <a:chExt cx="5065" cy="1005"/>
          </a:xfrm>
        </p:grpSpPr>
        <p:sp>
          <p:nvSpPr>
            <p:cNvPr id="6187" name="Text Box 43"/>
            <p:cNvSpPr txBox="1">
              <a:spLocks noChangeArrowheads="1"/>
            </p:cNvSpPr>
            <p:nvPr/>
          </p:nvSpPr>
          <p:spPr bwMode="auto">
            <a:xfrm>
              <a:off x="564" y="1726"/>
              <a:ext cx="10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1109B7"/>
                  </a:solidFill>
                </a:rPr>
                <a:t>25 </a:t>
              </a:r>
              <a:r>
                <a:rPr lang="en-US" sz="2000">
                  <a:solidFill>
                    <a:srgbClr val="1109B7"/>
                  </a:solidFill>
                </a:rPr>
                <a:t>học sinh</a:t>
              </a:r>
            </a:p>
          </p:txBody>
        </p:sp>
        <p:grpSp>
          <p:nvGrpSpPr>
            <p:cNvPr id="6188" name="Group 44"/>
            <p:cNvGrpSpPr>
              <a:grpSpLocks/>
            </p:cNvGrpSpPr>
            <p:nvPr/>
          </p:nvGrpSpPr>
          <p:grpSpPr bwMode="auto">
            <a:xfrm>
              <a:off x="336" y="2104"/>
              <a:ext cx="5040" cy="0"/>
              <a:chOff x="576" y="2304"/>
              <a:chExt cx="5040" cy="0"/>
            </a:xfrm>
          </p:grpSpPr>
          <p:sp>
            <p:nvSpPr>
              <p:cNvPr id="6189" name="Line 45"/>
              <p:cNvSpPr>
                <a:spLocks noChangeShapeType="1"/>
              </p:cNvSpPr>
              <p:nvPr/>
            </p:nvSpPr>
            <p:spPr bwMode="auto">
              <a:xfrm>
                <a:off x="576" y="2304"/>
                <a:ext cx="12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 type="oval" w="med" len="med"/>
                <a:tailEnd type="oval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90" name="Line 46"/>
              <p:cNvSpPr>
                <a:spLocks noChangeShapeType="1"/>
              </p:cNvSpPr>
              <p:nvPr/>
            </p:nvSpPr>
            <p:spPr bwMode="auto">
              <a:xfrm>
                <a:off x="3456" y="2304"/>
                <a:ext cx="21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 type="oval" w="med" len="med"/>
                <a:tailEnd type="oval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91" name="Line 47"/>
              <p:cNvSpPr>
                <a:spLocks noChangeShapeType="1"/>
              </p:cNvSpPr>
              <p:nvPr/>
            </p:nvSpPr>
            <p:spPr bwMode="auto">
              <a:xfrm>
                <a:off x="1872" y="2304"/>
                <a:ext cx="15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 type="oval" w="med" len="med"/>
                <a:tailEnd type="oval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192" name="Text Box 48"/>
            <p:cNvSpPr txBox="1">
              <a:spLocks noChangeArrowheads="1"/>
            </p:cNvSpPr>
            <p:nvPr/>
          </p:nvSpPr>
          <p:spPr bwMode="auto">
            <a:xfrm>
              <a:off x="1902" y="1680"/>
              <a:ext cx="11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  </a:t>
              </a:r>
              <a:r>
                <a:rPr lang="en-US" sz="2400">
                  <a:solidFill>
                    <a:srgbClr val="1109B7"/>
                  </a:solidFill>
                </a:rPr>
                <a:t>27 </a:t>
              </a:r>
              <a:r>
                <a:rPr lang="en-US" sz="2000">
                  <a:solidFill>
                    <a:srgbClr val="1109B7"/>
                  </a:solidFill>
                </a:rPr>
                <a:t>học sinh </a:t>
              </a:r>
            </a:p>
          </p:txBody>
        </p:sp>
        <p:sp>
          <p:nvSpPr>
            <p:cNvPr id="6193" name="Text Box 49"/>
            <p:cNvSpPr txBox="1">
              <a:spLocks noChangeArrowheads="1"/>
            </p:cNvSpPr>
            <p:nvPr/>
          </p:nvSpPr>
          <p:spPr bwMode="auto">
            <a:xfrm>
              <a:off x="3671" y="1680"/>
              <a:ext cx="1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       </a:t>
              </a:r>
              <a:r>
                <a:rPr lang="en-US" sz="2400">
                  <a:solidFill>
                    <a:srgbClr val="1109B7"/>
                  </a:solidFill>
                </a:rPr>
                <a:t>32 </a:t>
              </a:r>
              <a:r>
                <a:rPr lang="en-US" sz="2000">
                  <a:solidFill>
                    <a:srgbClr val="1109B7"/>
                  </a:solidFill>
                </a:rPr>
                <a:t>học sinh</a:t>
              </a:r>
            </a:p>
          </p:txBody>
        </p:sp>
        <p:grpSp>
          <p:nvGrpSpPr>
            <p:cNvPr id="6194" name="Group 50"/>
            <p:cNvGrpSpPr>
              <a:grpSpLocks/>
            </p:cNvGrpSpPr>
            <p:nvPr/>
          </p:nvGrpSpPr>
          <p:grpSpPr bwMode="auto">
            <a:xfrm>
              <a:off x="337" y="2341"/>
              <a:ext cx="5040" cy="0"/>
              <a:chOff x="480" y="2688"/>
              <a:chExt cx="5040" cy="0"/>
            </a:xfrm>
          </p:grpSpPr>
          <p:sp>
            <p:nvSpPr>
              <p:cNvPr id="6195" name="Line 51"/>
              <p:cNvSpPr>
                <a:spLocks noChangeShapeType="1"/>
              </p:cNvSpPr>
              <p:nvPr/>
            </p:nvSpPr>
            <p:spPr bwMode="auto">
              <a:xfrm>
                <a:off x="480" y="2688"/>
                <a:ext cx="16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 type="oval" w="med" len="med"/>
                <a:tailEnd type="oval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96" name="Line 52"/>
              <p:cNvSpPr>
                <a:spLocks noChangeShapeType="1"/>
              </p:cNvSpPr>
              <p:nvPr/>
            </p:nvSpPr>
            <p:spPr bwMode="auto">
              <a:xfrm>
                <a:off x="2160" y="2688"/>
                <a:ext cx="16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 type="oval" w="med" len="med"/>
                <a:tailEnd type="oval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97" name="Line 53"/>
              <p:cNvSpPr>
                <a:spLocks noChangeShapeType="1"/>
              </p:cNvSpPr>
              <p:nvPr/>
            </p:nvSpPr>
            <p:spPr bwMode="auto">
              <a:xfrm>
                <a:off x="3840" y="2688"/>
                <a:ext cx="16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 type="oval" w="med" len="med"/>
                <a:tailEnd type="oval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198" name="Text Box 54"/>
            <p:cNvSpPr txBox="1">
              <a:spLocks noChangeArrowheads="1"/>
            </p:cNvSpPr>
            <p:nvPr/>
          </p:nvSpPr>
          <p:spPr bwMode="auto">
            <a:xfrm>
              <a:off x="697" y="2373"/>
              <a:ext cx="13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1109B7"/>
                  </a:solidFill>
                </a:rPr>
                <a:t>? </a:t>
              </a:r>
              <a:r>
                <a:rPr lang="en-US" sz="2000">
                  <a:solidFill>
                    <a:srgbClr val="1109B7"/>
                  </a:solidFill>
                </a:rPr>
                <a:t>học sinh</a:t>
              </a:r>
            </a:p>
          </p:txBody>
        </p:sp>
        <p:sp>
          <p:nvSpPr>
            <p:cNvPr id="6199" name="Text Box 55"/>
            <p:cNvSpPr txBox="1">
              <a:spLocks noChangeArrowheads="1"/>
            </p:cNvSpPr>
            <p:nvPr/>
          </p:nvSpPr>
          <p:spPr bwMode="auto">
            <a:xfrm>
              <a:off x="2417" y="2397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1109B7"/>
                  </a:solidFill>
                </a:rPr>
                <a:t>? </a:t>
              </a:r>
              <a:r>
                <a:rPr lang="en-US" sz="2000">
                  <a:solidFill>
                    <a:srgbClr val="1109B7"/>
                  </a:solidFill>
                </a:rPr>
                <a:t>học sinh</a:t>
              </a:r>
            </a:p>
          </p:txBody>
        </p:sp>
        <p:sp>
          <p:nvSpPr>
            <p:cNvPr id="6200" name="Text Box 56"/>
            <p:cNvSpPr txBox="1">
              <a:spLocks noChangeArrowheads="1"/>
            </p:cNvSpPr>
            <p:nvPr/>
          </p:nvSpPr>
          <p:spPr bwMode="auto">
            <a:xfrm>
              <a:off x="4105" y="2381"/>
              <a:ext cx="12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1109B7"/>
                  </a:solidFill>
                </a:rPr>
                <a:t>? </a:t>
              </a:r>
              <a:r>
                <a:rPr lang="en-US" sz="2000">
                  <a:solidFill>
                    <a:srgbClr val="1109B7"/>
                  </a:solidFill>
                </a:rPr>
                <a:t>học sinh</a:t>
              </a:r>
            </a:p>
          </p:txBody>
        </p:sp>
        <p:sp>
          <p:nvSpPr>
            <p:cNvPr id="6201" name="AutoShape 57"/>
            <p:cNvSpPr>
              <a:spLocks/>
            </p:cNvSpPr>
            <p:nvPr/>
          </p:nvSpPr>
          <p:spPr bwMode="auto">
            <a:xfrm rot="16200000">
              <a:off x="1120" y="1578"/>
              <a:ext cx="90" cy="1656"/>
            </a:xfrm>
            <a:prstGeom prst="leftBrace">
              <a:avLst>
                <a:gd name="adj1" fmla="val 153333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2" name="AutoShape 58"/>
            <p:cNvSpPr>
              <a:spLocks/>
            </p:cNvSpPr>
            <p:nvPr/>
          </p:nvSpPr>
          <p:spPr bwMode="auto">
            <a:xfrm rot="16200000">
              <a:off x="2821" y="1600"/>
              <a:ext cx="90" cy="1656"/>
            </a:xfrm>
            <a:prstGeom prst="leftBrace">
              <a:avLst>
                <a:gd name="adj1" fmla="val 153333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3" name="AutoShape 59"/>
            <p:cNvSpPr>
              <a:spLocks/>
            </p:cNvSpPr>
            <p:nvPr/>
          </p:nvSpPr>
          <p:spPr bwMode="auto">
            <a:xfrm rot="16200000">
              <a:off x="4500" y="1600"/>
              <a:ext cx="90" cy="1656"/>
            </a:xfrm>
            <a:prstGeom prst="leftBrace">
              <a:avLst>
                <a:gd name="adj1" fmla="val 153333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4" name="AutoShape 60"/>
            <p:cNvSpPr>
              <a:spLocks/>
            </p:cNvSpPr>
            <p:nvPr/>
          </p:nvSpPr>
          <p:spPr bwMode="auto">
            <a:xfrm rot="5400000" flipV="1">
              <a:off x="938" y="1382"/>
              <a:ext cx="91" cy="1247"/>
            </a:xfrm>
            <a:prstGeom prst="leftBrace">
              <a:avLst>
                <a:gd name="adj1" fmla="val 114194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" name="AutoShape 61"/>
            <p:cNvSpPr>
              <a:spLocks/>
            </p:cNvSpPr>
            <p:nvPr/>
          </p:nvSpPr>
          <p:spPr bwMode="auto">
            <a:xfrm rot="5400000" flipV="1">
              <a:off x="2356" y="1249"/>
              <a:ext cx="114" cy="1519"/>
            </a:xfrm>
            <a:prstGeom prst="leftBrace">
              <a:avLst>
                <a:gd name="adj1" fmla="val 111038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6" name="AutoShape 62"/>
            <p:cNvSpPr>
              <a:spLocks/>
            </p:cNvSpPr>
            <p:nvPr/>
          </p:nvSpPr>
          <p:spPr bwMode="auto">
            <a:xfrm rot="5400000" flipV="1">
              <a:off x="4238" y="954"/>
              <a:ext cx="114" cy="2109"/>
            </a:xfrm>
            <a:prstGeom prst="leftBrace">
              <a:avLst>
                <a:gd name="adj1" fmla="val 154167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09" name="Text Box 65"/>
          <p:cNvSpPr txBox="1">
            <a:spLocks noChangeArrowheads="1"/>
          </p:cNvSpPr>
          <p:nvPr/>
        </p:nvSpPr>
        <p:spPr bwMode="auto">
          <a:xfrm>
            <a:off x="2971800" y="4724400"/>
            <a:ext cx="3733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 b="1" u="sng"/>
          </a:p>
        </p:txBody>
      </p:sp>
      <p:sp>
        <p:nvSpPr>
          <p:cNvPr id="6210" name="Text Box 66"/>
          <p:cNvSpPr txBox="1">
            <a:spLocks noChangeArrowheads="1"/>
          </p:cNvSpPr>
          <p:nvPr/>
        </p:nvSpPr>
        <p:spPr bwMode="auto">
          <a:xfrm>
            <a:off x="2286000" y="4419600"/>
            <a:ext cx="5562600" cy="989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US" sz="2800">
                <a:solidFill>
                  <a:srgbClr val="000000"/>
                </a:solidFill>
              </a:rPr>
              <a:t>Tổng số học sinh của 3 lớp  là:</a:t>
            </a:r>
          </a:p>
          <a:p>
            <a:endParaRPr lang="en-US" sz="2800" b="1" u="sng"/>
          </a:p>
        </p:txBody>
      </p:sp>
      <p:sp>
        <p:nvSpPr>
          <p:cNvPr id="6211" name="Text Box 67"/>
          <p:cNvSpPr txBox="1">
            <a:spLocks noChangeArrowheads="1"/>
          </p:cNvSpPr>
          <p:nvPr/>
        </p:nvSpPr>
        <p:spPr bwMode="auto">
          <a:xfrm>
            <a:off x="2590800" y="4800600"/>
            <a:ext cx="2286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25 + 27 +32 =</a:t>
            </a:r>
          </a:p>
        </p:txBody>
      </p:sp>
      <p:sp>
        <p:nvSpPr>
          <p:cNvPr id="6212" name="Text Box 68"/>
          <p:cNvSpPr txBox="1">
            <a:spLocks noChangeArrowheads="1"/>
          </p:cNvSpPr>
          <p:nvPr/>
        </p:nvSpPr>
        <p:spPr bwMode="auto">
          <a:xfrm>
            <a:off x="4800600" y="4905375"/>
            <a:ext cx="3886200" cy="989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US" sz="2800">
                <a:solidFill>
                  <a:srgbClr val="000000"/>
                </a:solidFill>
              </a:rPr>
              <a:t>84 ( học sinh)</a:t>
            </a:r>
          </a:p>
          <a:p>
            <a:endParaRPr lang="en-US" sz="2800" b="1" u="sng"/>
          </a:p>
        </p:txBody>
      </p:sp>
      <p:sp>
        <p:nvSpPr>
          <p:cNvPr id="6213" name="Text Box 69"/>
          <p:cNvSpPr txBox="1">
            <a:spLocks noChangeArrowheads="1"/>
          </p:cNvSpPr>
          <p:nvPr/>
        </p:nvSpPr>
        <p:spPr bwMode="auto">
          <a:xfrm>
            <a:off x="2286000" y="5257800"/>
            <a:ext cx="57912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Trung bình mỗi lớp có số học sinh là:</a:t>
            </a:r>
          </a:p>
          <a:p>
            <a:endParaRPr lang="en-US" sz="2800" b="1" u="sng">
              <a:solidFill>
                <a:srgbClr val="000000"/>
              </a:solidFill>
            </a:endParaRPr>
          </a:p>
        </p:txBody>
      </p:sp>
      <p:sp>
        <p:nvSpPr>
          <p:cNvPr id="6214" name="Text Box 70"/>
          <p:cNvSpPr txBox="1">
            <a:spLocks noChangeArrowheads="1"/>
          </p:cNvSpPr>
          <p:nvPr/>
        </p:nvSpPr>
        <p:spPr bwMode="auto">
          <a:xfrm>
            <a:off x="2590800" y="5715000"/>
            <a:ext cx="3810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84 : 3 =</a:t>
            </a:r>
          </a:p>
        </p:txBody>
      </p:sp>
      <p:sp>
        <p:nvSpPr>
          <p:cNvPr id="6215" name="Text Box 71"/>
          <p:cNvSpPr txBox="1">
            <a:spLocks noChangeArrowheads="1"/>
          </p:cNvSpPr>
          <p:nvPr/>
        </p:nvSpPr>
        <p:spPr bwMode="auto">
          <a:xfrm>
            <a:off x="3886200" y="5715000"/>
            <a:ext cx="32004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28 ( học sinh )</a:t>
            </a:r>
          </a:p>
        </p:txBody>
      </p:sp>
      <p:sp>
        <p:nvSpPr>
          <p:cNvPr id="6217" name="Text Box 73"/>
          <p:cNvSpPr txBox="1">
            <a:spLocks noChangeArrowheads="1"/>
          </p:cNvSpPr>
          <p:nvPr/>
        </p:nvSpPr>
        <p:spPr bwMode="auto">
          <a:xfrm>
            <a:off x="4191000" y="6248400"/>
            <a:ext cx="4343400" cy="1801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Đáp số : 28 học sinh</a:t>
            </a:r>
          </a:p>
          <a:p>
            <a:endParaRPr lang="en-US" sz="2800">
              <a:solidFill>
                <a:schemeClr val="tx2"/>
              </a:solidFill>
            </a:endParaRPr>
          </a:p>
          <a:p>
            <a:endParaRPr lang="en-US" sz="2800" b="1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6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49" grpId="0" autoUpdateAnimBg="0"/>
      <p:bldP spid="6180" grpId="0" autoUpdateAnimBg="0"/>
      <p:bldP spid="6210" grpId="0"/>
      <p:bldP spid="6211" grpId="0"/>
      <p:bldP spid="6212" grpId="0"/>
      <p:bldP spid="6213" grpId="0"/>
      <p:bldP spid="6214" grpId="0"/>
      <p:bldP spid="6215" grpId="0"/>
      <p:bldP spid="62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28800"/>
            <a:ext cx="2819400" cy="457200"/>
          </a:xfrm>
        </p:spPr>
        <p:txBody>
          <a:bodyPr>
            <a:normAutofit fontScale="90000"/>
          </a:bodyPr>
          <a:lstStyle/>
          <a:p>
            <a:r>
              <a:rPr lang="en-US" sz="2800" b="1" u="sng">
                <a:solidFill>
                  <a:srgbClr val="1109B7"/>
                </a:solidFill>
              </a:rPr>
              <a:t>Nhận xét: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85800" y="3048000"/>
            <a:ext cx="784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Sô</a:t>
            </a:r>
            <a:r>
              <a:rPr lang="en-US" sz="2800" dirty="0">
                <a:solidFill>
                  <a:schemeClr val="tx1"/>
                </a:solidFill>
              </a:rPr>
              <a:t>́ 28 </a:t>
            </a:r>
            <a:r>
              <a:rPr lang="en-US" sz="2800" dirty="0" err="1">
                <a:solidFill>
                  <a:schemeClr val="tx1"/>
                </a:solidFill>
              </a:rPr>
              <a:t>là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</a:t>
            </a:r>
            <a:r>
              <a:rPr lang="en-US" dirty="0" err="1">
                <a:solidFill>
                  <a:schemeClr val="tx1"/>
                </a:solidFill>
              </a:rPr>
              <a:t>ố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trung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bình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cộng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của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</a:t>
            </a:r>
            <a:r>
              <a:rPr lang="en-US" dirty="0" err="1">
                <a:solidFill>
                  <a:schemeClr val="tx1"/>
                </a:solidFill>
              </a:rPr>
              <a:t>ố</a:t>
            </a:r>
            <a:r>
              <a:rPr lang="en-US" sz="2800" dirty="0">
                <a:solidFill>
                  <a:schemeClr val="tx1"/>
                </a:solidFill>
              </a:rPr>
              <a:t> 25; 27 </a:t>
            </a:r>
            <a:r>
              <a:rPr lang="en-US" sz="2800" dirty="0" err="1">
                <a:solidFill>
                  <a:schemeClr val="tx1"/>
                </a:solidFill>
              </a:rPr>
              <a:t>và</a:t>
            </a:r>
            <a:r>
              <a:rPr lang="en-US" sz="2800" dirty="0">
                <a:solidFill>
                  <a:schemeClr val="tx1"/>
                </a:solidFill>
              </a:rPr>
              <a:t> 32</a:t>
            </a:r>
            <a:r>
              <a:rPr lang="en-US" sz="2800" dirty="0">
                <a:solidFill>
                  <a:srgbClr val="FF0066"/>
                </a:solidFill>
              </a:rPr>
              <a:t> 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85800" y="4191000"/>
            <a:ext cx="7924800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rgbClr val="FF0066"/>
                </a:solidFill>
              </a:rPr>
              <a:t> </a:t>
            </a:r>
            <a:r>
              <a:rPr lang="en-US" sz="2800" dirty="0">
                <a:solidFill>
                  <a:srgbClr val="FF0066"/>
                </a:solidFill>
              </a:rPr>
              <a:t>Ta </a:t>
            </a:r>
            <a:r>
              <a:rPr lang="en-US" sz="2800" dirty="0" err="1">
                <a:solidFill>
                  <a:srgbClr val="FF0066"/>
                </a:solidFill>
              </a:rPr>
              <a:t>viết</a:t>
            </a:r>
            <a:r>
              <a:rPr lang="en-US" sz="2800" dirty="0">
                <a:solidFill>
                  <a:srgbClr val="FF0066"/>
                </a:solidFill>
              </a:rPr>
              <a:t>: ( 25 + 27 + 32 ) : 3 = 28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09600" y="1371600"/>
            <a:ext cx="678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1295400" y="2362200"/>
            <a:ext cx="6754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/>
                </a:solidFill>
              </a:rPr>
              <a:t>28 là số trung bình cộng của những số nào?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 animBg="1"/>
      <p:bldP spid="71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066800" y="2895600"/>
            <a:ext cx="7391400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en-US" sz="2800">
                <a:solidFill>
                  <a:srgbClr val="1109B7"/>
                </a:solidFill>
              </a:rPr>
              <a:t>Muốn tìm trung bình cộng của nhiều số, ta tính tổng của các số đó, rồi chia tổng đó cho số các số hạng.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762000" y="19812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u="sng">
                <a:solidFill>
                  <a:schemeClr val="tx1"/>
                </a:solidFill>
              </a:rPr>
              <a:t>Ghi nhớ</a:t>
            </a:r>
            <a:r>
              <a:rPr lang="en-US" sz="2800">
                <a:solidFill>
                  <a:schemeClr val="tx1"/>
                </a:solidFill>
              </a:rPr>
              <a:t>: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371600" y="16002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1109B7"/>
                </a:solidFill>
              </a:rPr>
              <a:t>Tìm số trung bình cộng của các số sau: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09600" y="2514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6600"/>
                </a:solidFill>
              </a:rPr>
              <a:t>( 42 + 52 ) : 2 = 46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800600" y="2514600"/>
            <a:ext cx="3609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6600"/>
                </a:solidFill>
              </a:rPr>
              <a:t>( 36+ 42+ 57 ) : 3 = 45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514600" y="34290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6600"/>
                </a:solidFill>
              </a:rPr>
              <a:t>( 34+ 43+ 52+ 39 ) : 4 = 42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838200" y="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chemeClr val="folHlink"/>
                </a:solidFill>
              </a:rPr>
              <a:t>             </a:t>
            </a:r>
            <a:r>
              <a:rPr lang="en-US" sz="2800" b="1">
                <a:solidFill>
                  <a:srgbClr val="000000"/>
                </a:solidFill>
              </a:rPr>
              <a:t>Thứ ba ngày 22 tháng 9 năm 2009</a:t>
            </a:r>
          </a:p>
          <a:p>
            <a:pPr>
              <a:spcBef>
                <a:spcPct val="0"/>
              </a:spcBef>
            </a:pPr>
            <a:r>
              <a:rPr lang="en-US" sz="2800" b="1">
                <a:solidFill>
                  <a:srgbClr val="000000"/>
                </a:solidFill>
              </a:rPr>
              <a:t>       Toán:</a:t>
            </a:r>
            <a:r>
              <a:rPr lang="en-US" sz="2800" b="1">
                <a:solidFill>
                  <a:schemeClr val="folHlink"/>
                </a:solidFill>
              </a:rPr>
              <a:t>       </a:t>
            </a:r>
            <a:r>
              <a:rPr lang="en-US" sz="2800" b="1"/>
              <a:t>Tìm số trung bình cộng</a:t>
            </a:r>
            <a:endParaRPr lang="en-US" sz="2800" b="1">
              <a:solidFill>
                <a:schemeClr val="folHlink"/>
              </a:solidFill>
            </a:endParaRP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533400" y="4191000"/>
            <a:ext cx="82296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800000"/>
                </a:solidFill>
              </a:rPr>
              <a:t>Muốn tìm trung bình của nhiều số ta làm thế nào ?</a:t>
            </a:r>
          </a:p>
          <a:p>
            <a:endParaRPr lang="en-US" sz="2800" b="1">
              <a:solidFill>
                <a:srgbClr val="006600"/>
              </a:solidFill>
            </a:endParaRP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304800" y="16002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6666FF"/>
                </a:solidFill>
              </a:rPr>
              <a:t>Bài1</a:t>
            </a:r>
            <a:r>
              <a:rPr lang="en-US" sz="280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10261" name="AutoShape 21"/>
          <p:cNvSpPr>
            <a:spLocks noChangeArrowheads="1"/>
          </p:cNvSpPr>
          <p:nvPr/>
        </p:nvSpPr>
        <p:spPr bwMode="auto">
          <a:xfrm>
            <a:off x="228600" y="3962400"/>
            <a:ext cx="8610600" cy="1676400"/>
          </a:xfrm>
          <a:prstGeom prst="wedgeEllipseCallout">
            <a:avLst>
              <a:gd name="adj1" fmla="val -47273"/>
              <a:gd name="adj2" fmla="val 80968"/>
            </a:avLst>
          </a:prstGeom>
          <a:gradFill rotWithShape="1">
            <a:gsLst>
              <a:gs pos="0">
                <a:srgbClr val="FFFF66"/>
              </a:gs>
              <a:gs pos="50000">
                <a:srgbClr val="FFFF66">
                  <a:gamma/>
                  <a:tint val="0"/>
                  <a:invGamma/>
                </a:srgbClr>
              </a:gs>
              <a:gs pos="100000">
                <a:srgbClr val="FFFF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>
                <a:solidFill>
                  <a:srgbClr val="1109B7"/>
                </a:solidFill>
              </a:rPr>
              <a:t>Muốn tìm trung bình cộng của nhiều số, ta tính tổng của các số đó, rồi chia tổng đó cho số các số hạng.</a:t>
            </a:r>
          </a:p>
          <a:p>
            <a:pPr algn="ctr">
              <a:spcBef>
                <a:spcPct val="0"/>
              </a:spcBef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457200" y="1981200"/>
            <a:ext cx="2133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1109B7"/>
                </a:solidFill>
              </a:rPr>
              <a:t>a, 42 và 52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4648200" y="2057400"/>
            <a:ext cx="2667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1109B7"/>
                </a:solidFill>
              </a:rPr>
              <a:t>b) 36; 42; và 57.</a:t>
            </a:r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2362200" y="3048000"/>
            <a:ext cx="37274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1109B7"/>
                </a:solidFill>
              </a:rPr>
              <a:t>c)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>
                <a:solidFill>
                  <a:srgbClr val="1109B7"/>
                </a:solidFill>
              </a:rPr>
              <a:t>34; 43; 52 và 39 và 73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762000" y="990600"/>
            <a:ext cx="3276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u="sng"/>
              <a:t>*.Luyện tập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utoUpdateAnimBg="0"/>
      <p:bldP spid="10249" grpId="0" autoUpdateAnimBg="0"/>
      <p:bldP spid="10250" grpId="0" autoUpdateAnimBg="0"/>
      <p:bldP spid="10259" grpId="0"/>
      <p:bldP spid="10259" grpId="1"/>
      <p:bldP spid="10261" grpId="0" animBg="1"/>
      <p:bldP spid="10263" grpId="0"/>
      <p:bldP spid="10264" grpId="0"/>
      <p:bldP spid="102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28600" y="1143000"/>
            <a:ext cx="86868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b="1">
                <a:solidFill>
                  <a:srgbClr val="1109B7"/>
                </a:solidFill>
              </a:rPr>
              <a:t>Bài 2: Bốn em Mai, Hoa, Hưng, Thịnh, lần lượt cân nặng là 36kg, 38kg, 40kg, 34kg. Hỏi trung bình mỗi em cân nặng bao nhiêu ki- lô- gam?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33400" y="25908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u="sng">
                <a:solidFill>
                  <a:srgbClr val="791179"/>
                </a:solidFill>
              </a:rPr>
              <a:t>Bài làm: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1295400" y="0"/>
            <a:ext cx="7543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b="1">
                <a:solidFill>
                  <a:srgbClr val="000000"/>
                </a:solidFill>
              </a:rPr>
              <a:t>Thứ ba ngày 22 tháng 9 năm 2011</a:t>
            </a:r>
          </a:p>
          <a:p>
            <a:pPr>
              <a:spcBef>
                <a:spcPct val="0"/>
              </a:spcBef>
            </a:pPr>
            <a:r>
              <a:rPr lang="en-US" b="1">
                <a:solidFill>
                  <a:srgbClr val="000000"/>
                </a:solidFill>
              </a:rPr>
              <a:t>       Toán:</a:t>
            </a:r>
            <a:r>
              <a:rPr lang="en-US" b="1">
                <a:solidFill>
                  <a:schemeClr val="folHlink"/>
                </a:solidFill>
              </a:rPr>
              <a:t>   </a:t>
            </a:r>
            <a:r>
              <a:rPr lang="en-US"/>
              <a:t>Tìm số trung bình cộng</a:t>
            </a:r>
            <a:endParaRPr lang="en-US" b="1">
              <a:solidFill>
                <a:schemeClr val="folHlink"/>
              </a:solidFill>
            </a:endParaRP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2133600" y="3048000"/>
            <a:ext cx="5486400" cy="1074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 b="1">
                <a:solidFill>
                  <a:srgbClr val="791179"/>
                </a:solidFill>
              </a:rPr>
              <a:t>Bốn em cân nặng số ki- lô- gam là:</a:t>
            </a:r>
          </a:p>
          <a:p>
            <a:endParaRPr lang="en-US" sz="2800" b="1" u="sng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2286000" y="3581400"/>
            <a:ext cx="27749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791179"/>
                </a:solidFill>
              </a:rPr>
              <a:t>36+ 38+ 40+ 34 =</a:t>
            </a: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5133975" y="3567113"/>
            <a:ext cx="150971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791179"/>
                </a:solidFill>
              </a:rPr>
              <a:t>148 ( kg)</a:t>
            </a: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1143000" y="4267200"/>
            <a:ext cx="7223125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1">
                <a:solidFill>
                  <a:srgbClr val="791179"/>
                </a:solidFill>
              </a:rPr>
              <a:t>Trung bình mỗi em cân nặng số ki- lô- gam là:</a:t>
            </a: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2362200" y="4724400"/>
            <a:ext cx="14843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791179"/>
                </a:solidFill>
              </a:rPr>
              <a:t>148 : 4 =</a:t>
            </a: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3810000" y="4724400"/>
            <a:ext cx="13319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791179"/>
                </a:solidFill>
              </a:rPr>
              <a:t>37 ( kg)</a:t>
            </a: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4419600" y="5486400"/>
            <a:ext cx="2251075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1">
                <a:solidFill>
                  <a:srgbClr val="791179"/>
                </a:solidFill>
              </a:rPr>
              <a:t>Đáp số: 37 kg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198" grpId="0" autoUpdateAnimBg="0"/>
      <p:bldP spid="8213" grpId="0"/>
      <p:bldP spid="8214" grpId="0"/>
      <p:bldP spid="8215" grpId="0"/>
      <p:bldP spid="8216" grpId="0"/>
      <p:bldP spid="8217" grpId="0"/>
      <p:bldP spid="8218" grpId="0"/>
      <p:bldP spid="82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20803"/>
  <p:tag name="VIOLETTITLE" val="tìm số trung bình cộng"/>
  <p:tag name="VIOLETLESSON" val="16"/>
  <p:tag name="VIOLETCATID" val="8049779"/>
  <p:tag name="VIOLETSUBJECT" val="Toán học 4"/>
  <p:tag name="VIOLETAUTHORID" val="3255216"/>
  <p:tag name="VIOLETAUTHORNAME" val="Vũ Hữu Phúc"/>
  <p:tag name="VIOLETAUTHORAVATAR" val="3255216.jpg"/>
  <p:tag name="VIOLETAUTHORADDRESS" val="trường tiểu học Quyết Thắng - Thành phố sơn la Tỉnh Sơn La"/>
  <p:tag name="VIOLETAUTHORHOMEPAGE" val="http://violet.vn/vuphuc72"/>
  <p:tag name="VIOLETDATE" val="2011-09-09 15:35:28"/>
  <p:tag name="VIOLETHIT" val="1053"/>
  <p:tag name="VIOLETLIKE" val="0"/>
  <p:tag name="MMPROD_NEXTUNIQUEID" val="10011"/>
  <p:tag name="MMPROD_UIDATA" val="&lt;database version=&quot;7.0&quot;&gt;&lt;object type=&quot;1&quot; unique_id=&quot;10001&quot;&gt;&lt;object type=&quot;8&quot; unique_id=&quot;10865&quot;&gt;&lt;/object&gt;&lt;object type=&quot;2&quot; unique_id=&quot;10866&quot;&gt;&lt;object type=&quot;3&quot; unique_id=&quot;10867&quot;&gt;&lt;property id=&quot;20148&quot; value=&quot;5&quot;/&gt;&lt;property id=&quot;20300&quot; value=&quot;Slide 1&quot;/&gt;&lt;property id=&quot;20307&quot; value=&quot;282&quot;/&gt;&lt;/object&gt;&lt;object type=&quot;3&quot; unique_id=&quot;10868&quot;&gt;&lt;property id=&quot;20148&quot; value=&quot;5&quot;/&gt;&lt;property id=&quot;20300&quot; value=&quot;Slide 2&quot;/&gt;&lt;property id=&quot;20307&quot; value=&quot;265&quot;/&gt;&lt;/object&gt;&lt;object type=&quot;3&quot; unique_id=&quot;10869&quot;&gt;&lt;property id=&quot;20148&quot; value=&quot;5&quot;/&gt;&lt;property id=&quot;20300&quot; value=&quot;Slide 3 - &amp;quot;Tìm số trung bình cộng&amp;quot;&quot;/&gt;&lt;property id=&quot;20307&quot; value=&quot;257&quot;/&gt;&lt;/object&gt;&lt;object type=&quot;3&quot; unique_id=&quot;10870&quot;&gt;&lt;property id=&quot;20148&quot; value=&quot;5&quot;/&gt;&lt;property id=&quot;20300&quot; value=&quot;Slide 4 - &amp;quot;&amp;#x0D;&amp;#x0A; Lấy tổng số lít dầu chia cho 2 được số lít dầu rót đều vào mỗi can:&amp;#x0D;&amp;#x0A;( 6 + 4) : 2 = 5 ( l)&amp;#x0D;&amp;#x0A;&amp;#x0D;&amp;#x0A;&amp;#x0D;&amp;#x0A;&amp;quot;&quot;/&gt;&lt;property id=&quot;20307&quot; value=&quot;258&quot;/&gt;&lt;/object&gt;&lt;object type=&quot;3&quot; unique_id=&quot;10871&quot;&gt;&lt;property id=&quot;20148&quot; value=&quot;5&quot;/&gt;&lt;property id=&quot;20300&quot; value=&quot;Slide 5 - &amp;quot;Bài số 2:&amp;quot;&quot;/&gt;&lt;property id=&quot;20307&quot; value=&quot;259&quot;/&gt;&lt;/object&gt;&lt;object type=&quot;3&quot; unique_id=&quot;10872&quot;&gt;&lt;property id=&quot;20148&quot; value=&quot;5&quot;/&gt;&lt;property id=&quot;20300&quot; value=&quot;Slide 6 - &amp;quot;Nhận xét:&amp;quot;&quot;/&gt;&lt;property id=&quot;20307&quot; value=&quot;260&quot;/&gt;&lt;/object&gt;&lt;object type=&quot;3&quot; unique_id=&quot;10873&quot;&gt;&lt;property id=&quot;20148&quot; value=&quot;5&quot;/&gt;&lt;property id=&quot;20300&quot; value=&quot;Slide 7&quot;/&gt;&lt;property id=&quot;20307&quot; value=&quot;262&quot;/&gt;&lt;/object&gt;&lt;object type=&quot;3&quot; unique_id=&quot;10874&quot;&gt;&lt;property id=&quot;20148&quot; value=&quot;5&quot;/&gt;&lt;property id=&quot;20300&quot; value=&quot;Slide 8&quot;/&gt;&lt;property id=&quot;20307&quot; value=&quot;263&quot;/&gt;&lt;/object&gt;&lt;object type=&quot;3&quot; unique_id=&quot;10875&quot;&gt;&lt;property id=&quot;20148&quot; value=&quot;5&quot;/&gt;&lt;property id=&quot;20300&quot; value=&quot;Slide 9&quot;/&gt;&lt;property id=&quot;20307&quot; value=&quot;261&quot;/&gt;&lt;/object&gt;&lt;object type=&quot;3&quot; unique_id=&quot;10876&quot;&gt;&lt;property id=&quot;20148&quot; value=&quot;5&quot;/&gt;&lt;property id=&quot;20300&quot; value=&quot;Slide 10&quot;/&gt;&lt;property id=&quot;20307&quot; value=&quot;281&quot;/&gt;&lt;/object&gt;&lt;object type=&quot;3&quot; unique_id=&quot;10877&quot;&gt;&lt;property id=&quot;20148&quot; value=&quot;5&quot;/&gt;&lt;property id=&quot;20300&quot; value=&quot;Slide 11&quot;/&gt;&lt;property id=&quot;20307&quot; value=&quot;274&quot;/&gt;&lt;/object&gt;&lt;object type=&quot;3&quot; unique_id=&quot;10878&quot;&gt;&lt;property id=&quot;20148&quot; value=&quot;5&quot;/&gt;&lt;property id=&quot;20300&quot; value=&quot;Slide 12&quot;/&gt;&lt;property id=&quot;20307&quot; value=&quot;275&quot;/&gt;&lt;/object&gt;&lt;object type=&quot;3&quot; unique_id=&quot;10879&quot;&gt;&lt;property id=&quot;20148&quot; value=&quot;5&quot;/&gt;&lt;property id=&quot;20300&quot; value=&quot;Slide 13&quot;/&gt;&lt;property id=&quot;20307&quot; value=&quot;276&quot;/&gt;&lt;/object&gt;&lt;object type=&quot;3&quot; unique_id=&quot;10880&quot;&gt;&lt;property id=&quot;20148&quot; value=&quot;5&quot;/&gt;&lt;property id=&quot;20300&quot; value=&quot;Slide 14&quot;/&gt;&lt;property id=&quot;20307&quot; value=&quot;280&quot;/&gt;&lt;/object&gt;&lt;object type=&quot;3&quot; unique_id=&quot;10881&quot;&gt;&lt;property id=&quot;20148&quot; value=&quot;5&quot;/&gt;&lt;property id=&quot;20300&quot; value=&quot;Slide 15&quot;/&gt;&lt;property id=&quot;20307&quot; value=&quot;277&quot;/&gt;&lt;/object&gt;&lt;object type=&quot;3&quot; unique_id=&quot;10882&quot;&gt;&lt;property id=&quot;20148&quot; value=&quot;5&quot;/&gt;&lt;property id=&quot;20300&quot; value=&quot;Slide 16&quot;/&gt;&lt;property id=&quot;20307&quot; value=&quot;278&quot;/&gt;&lt;/object&gt;&lt;object type=&quot;3&quot; unique_id=&quot;10883&quot;&gt;&lt;property id=&quot;20148&quot; value=&quot;5&quot;/&gt;&lt;property id=&quot;20300&quot; value=&quot;Slide 17&quot;/&gt;&lt;property id=&quot;20307&quot; value=&quot;268&quot;/&gt;&lt;/object&gt;&lt;/object&gt;&lt;/object&gt;&lt;/database&gt;"/>
  <p:tag name="SECTOMILLISECCONVERTED" val="1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911</Words>
  <Application>Microsoft Office PowerPoint</Application>
  <PresentationFormat>On-screen Show (4:3)</PresentationFormat>
  <Paragraphs>128</Paragraphs>
  <Slides>17</Slides>
  <Notes>1</Notes>
  <HiddenSlides>1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Times New Roman</vt:lpstr>
      <vt:lpstr>Wingdings</vt:lpstr>
      <vt:lpstr>Verdana</vt:lpstr>
      <vt:lpstr>Arial</vt:lpstr>
      <vt:lpstr>Fireworks</vt:lpstr>
      <vt:lpstr>Flow</vt:lpstr>
      <vt:lpstr>Slide 1</vt:lpstr>
      <vt:lpstr>Slide 2</vt:lpstr>
      <vt:lpstr>Tìm số trung bình cộng</vt:lpstr>
      <vt:lpstr>  Lấy tổng số lít dầu chia cho 2 được số lít dầu rót đều vào mỗi can: ( 6 + 4) : 2 = 5 ( l)   </vt:lpstr>
      <vt:lpstr>Bài số 2:</vt:lpstr>
      <vt:lpstr>Nhận xét: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Nguyễn Thanh Hà</dc:creator>
  <cp:lastModifiedBy>AutoBVT</cp:lastModifiedBy>
  <cp:revision>29</cp:revision>
  <dcterms:created xsi:type="dcterms:W3CDTF">2010-01-05T03:08:43Z</dcterms:created>
  <dcterms:modified xsi:type="dcterms:W3CDTF">2016-01-19T06:08:59Z</dcterms:modified>
</cp:coreProperties>
</file>